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 u="heavy">
                <a:solidFill>
                  <a:srgbClr val="1F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 u="heavy">
                <a:solidFill>
                  <a:srgbClr val="1F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 u="heavy">
                <a:solidFill>
                  <a:srgbClr val="1F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 u="heavy">
                <a:solidFill>
                  <a:srgbClr val="1F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" y="6117335"/>
            <a:ext cx="10291046" cy="66751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70441" y="771144"/>
            <a:ext cx="2249805" cy="114300"/>
          </a:xfrm>
          <a:custGeom>
            <a:avLst/>
            <a:gdLst/>
            <a:ahLst/>
            <a:cxnLst/>
            <a:rect l="l" t="t" r="r" b="b"/>
            <a:pathLst>
              <a:path w="2249805" h="114300">
                <a:moveTo>
                  <a:pt x="2249420" y="114299"/>
                </a:moveTo>
                <a:lnTo>
                  <a:pt x="2249420" y="0"/>
                </a:lnTo>
                <a:lnTo>
                  <a:pt x="0" y="0"/>
                </a:lnTo>
                <a:lnTo>
                  <a:pt x="0" y="114299"/>
                </a:lnTo>
                <a:lnTo>
                  <a:pt x="2249420" y="114299"/>
                </a:lnTo>
                <a:close/>
              </a:path>
            </a:pathLst>
          </a:custGeom>
          <a:solidFill>
            <a:srgbClr val="3B6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180" y="703579"/>
            <a:ext cx="8936355" cy="12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 u="heavy">
                <a:solidFill>
                  <a:srgbClr val="1F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164" y="1614931"/>
            <a:ext cx="9211070" cy="335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s-pcvai.unibg.it/it/opportunita-e-studi-allestero/tirocini-e-st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bg.it/studia-noi/frequentare/tirocini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310" y="765429"/>
            <a:ext cx="10697845" cy="6019800"/>
            <a:chOff x="-4310" y="765429"/>
            <a:chExt cx="10697845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" y="6117336"/>
              <a:ext cx="10691996" cy="6675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04" y="771144"/>
              <a:ext cx="10671175" cy="5344795"/>
            </a:xfrm>
            <a:custGeom>
              <a:avLst/>
              <a:gdLst/>
              <a:ahLst/>
              <a:cxnLst/>
              <a:rect l="l" t="t" r="r" b="b"/>
              <a:pathLst>
                <a:path w="10671175" h="5344795">
                  <a:moveTo>
                    <a:pt x="10671047" y="5344667"/>
                  </a:moveTo>
                  <a:lnTo>
                    <a:pt x="10671047" y="0"/>
                  </a:lnTo>
                  <a:lnTo>
                    <a:pt x="0" y="0"/>
                  </a:lnTo>
                  <a:lnTo>
                    <a:pt x="0" y="5344667"/>
                  </a:lnTo>
                  <a:lnTo>
                    <a:pt x="10671047" y="5344667"/>
                  </a:lnTo>
                  <a:close/>
                </a:path>
              </a:pathLst>
            </a:custGeom>
            <a:solidFill>
              <a:srgbClr val="1C3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4" y="771144"/>
              <a:ext cx="10671175" cy="5344795"/>
            </a:xfrm>
            <a:custGeom>
              <a:avLst/>
              <a:gdLst/>
              <a:ahLst/>
              <a:cxnLst/>
              <a:rect l="l" t="t" r="r" b="b"/>
              <a:pathLst>
                <a:path w="10671175" h="5344795">
                  <a:moveTo>
                    <a:pt x="0" y="0"/>
                  </a:moveTo>
                  <a:lnTo>
                    <a:pt x="0" y="5344667"/>
                  </a:lnTo>
                  <a:lnTo>
                    <a:pt x="10671047" y="5344667"/>
                  </a:lnTo>
                  <a:lnTo>
                    <a:pt x="10671047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2F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12096" y="703579"/>
            <a:ext cx="56692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none" spc="90" dirty="0">
                <a:solidFill>
                  <a:srgbClr val="FFFFFF"/>
                </a:solidFill>
              </a:rPr>
              <a:t>Tirocinio</a:t>
            </a:r>
            <a:r>
              <a:rPr sz="3500" b="0" u="none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u="none" spc="225" dirty="0">
                <a:solidFill>
                  <a:srgbClr val="FFFFFF"/>
                </a:solidFill>
              </a:rPr>
              <a:t>Day</a:t>
            </a:r>
            <a:r>
              <a:rPr sz="3500" b="0" u="none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u="none" spc="150" dirty="0">
                <a:solidFill>
                  <a:srgbClr val="FFFFFF"/>
                </a:solidFill>
              </a:rPr>
              <a:t>20.09.2023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5900" y="1198879"/>
            <a:ext cx="8739505" cy="1374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165"/>
              </a:lnSpc>
              <a:spcBef>
                <a:spcPts val="105"/>
              </a:spcBef>
            </a:pPr>
            <a:r>
              <a:rPr sz="2800" b="1" spc="120" dirty="0">
                <a:solidFill>
                  <a:srgbClr val="FFFFFF"/>
                </a:solidFill>
                <a:latin typeface="Trebuchet MS"/>
                <a:cs typeface="Trebuchet MS"/>
              </a:rPr>
              <a:t>Ufficio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05" dirty="0">
                <a:solidFill>
                  <a:srgbClr val="FFFFFF"/>
                </a:solidFill>
                <a:latin typeface="Trebuchet MS"/>
                <a:cs typeface="Trebuchet MS"/>
              </a:rPr>
              <a:t>Orientamento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FFFFFF"/>
                </a:solidFill>
                <a:latin typeface="Trebuchet MS"/>
                <a:cs typeface="Trebuchet MS"/>
              </a:rPr>
              <a:t>Programmi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Internazionali</a:t>
            </a:r>
            <a:endParaRPr sz="2800">
              <a:latin typeface="Trebuchet MS"/>
              <a:cs typeface="Trebuchet MS"/>
            </a:endParaRPr>
          </a:p>
          <a:p>
            <a:pPr marL="635" algn="ctr">
              <a:lnSpc>
                <a:spcPts val="3520"/>
              </a:lnSpc>
            </a:pPr>
            <a:r>
              <a:rPr sz="3150" b="1" spc="120" dirty="0">
                <a:solidFill>
                  <a:srgbClr val="FFFFFF"/>
                </a:solidFill>
                <a:latin typeface="Trebuchet MS"/>
                <a:cs typeface="Trebuchet MS"/>
              </a:rPr>
              <a:t>Servizio</a:t>
            </a:r>
            <a:r>
              <a:rPr sz="315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50" b="1" spc="65" dirty="0">
                <a:solidFill>
                  <a:srgbClr val="FFFFFF"/>
                </a:solidFill>
                <a:latin typeface="Trebuchet MS"/>
                <a:cs typeface="Trebuchet MS"/>
              </a:rPr>
              <a:t>Tirocini</a:t>
            </a:r>
            <a:endParaRPr sz="3150">
              <a:latin typeface="Trebuchet MS"/>
              <a:cs typeface="Trebuchet MS"/>
            </a:endParaRPr>
          </a:p>
          <a:p>
            <a:pPr algn="ctr">
              <a:lnSpc>
                <a:spcPts val="1930"/>
              </a:lnSpc>
            </a:pP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Responsabile</a:t>
            </a:r>
            <a:r>
              <a:rPr sz="17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20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7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Elena</a:t>
            </a:r>
            <a:r>
              <a:rPr sz="175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Trebuchet MS"/>
                <a:cs typeface="Trebuchet MS"/>
              </a:rPr>
              <a:t>Gotti</a:t>
            </a:r>
            <a:endParaRPr sz="1750">
              <a:latin typeface="Trebuchet MS"/>
              <a:cs typeface="Trebuchet MS"/>
            </a:endParaRPr>
          </a:p>
          <a:p>
            <a:pPr algn="ctr">
              <a:lnSpc>
                <a:spcPts val="2000"/>
              </a:lnSpc>
            </a:pP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Collaboratori</a:t>
            </a:r>
            <a:r>
              <a:rPr sz="17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20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Sofia</a:t>
            </a:r>
            <a:r>
              <a:rPr sz="1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Frigato,</a:t>
            </a:r>
            <a:r>
              <a:rPr sz="17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Marta</a:t>
            </a:r>
            <a:r>
              <a:rPr sz="17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0" dirty="0">
                <a:solidFill>
                  <a:srgbClr val="FFFFFF"/>
                </a:solidFill>
                <a:latin typeface="Trebuchet MS"/>
                <a:cs typeface="Trebuchet MS"/>
              </a:rPr>
              <a:t>Leidi,</a:t>
            </a:r>
            <a:r>
              <a:rPr sz="17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Ilaria</a:t>
            </a:r>
            <a:r>
              <a:rPr sz="1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Trebuchet MS"/>
                <a:cs typeface="Trebuchet MS"/>
              </a:rPr>
              <a:t>Merlini,</a:t>
            </a:r>
            <a:r>
              <a:rPr sz="17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Caterina</a:t>
            </a:r>
            <a:r>
              <a:rPr sz="17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Pellegrini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7042" y="2795016"/>
            <a:ext cx="4796027" cy="26639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590" rIns="0" bIns="0" rtlCol="0">
            <a:spAutoFit/>
          </a:bodyPr>
          <a:lstStyle/>
          <a:p>
            <a:pPr marL="265430" algn="ctr">
              <a:lnSpc>
                <a:spcPts val="3720"/>
              </a:lnSpc>
              <a:spcBef>
                <a:spcPts val="105"/>
              </a:spcBef>
            </a:pPr>
            <a:r>
              <a:rPr spc="75" dirty="0"/>
              <a:t>Tirocini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spc="65" dirty="0"/>
              <a:t>all’estero</a:t>
            </a:r>
          </a:p>
          <a:p>
            <a:pPr marL="265430" algn="ctr">
              <a:lnSpc>
                <a:spcPts val="2039"/>
              </a:lnSpc>
            </a:pPr>
            <a:r>
              <a:rPr sz="1750" u="none" spc="10" dirty="0">
                <a:solidFill>
                  <a:srgbClr val="2E5497"/>
                </a:solidFill>
              </a:rPr>
              <a:t>Tirocinio</a:t>
            </a:r>
            <a:r>
              <a:rPr sz="1750" b="0" u="none" dirty="0">
                <a:solidFill>
                  <a:srgbClr val="2E5497"/>
                </a:solidFill>
                <a:latin typeface="Times New Roman"/>
                <a:cs typeface="Times New Roman"/>
              </a:rPr>
              <a:t> </a:t>
            </a:r>
            <a:r>
              <a:rPr sz="1750" u="none" spc="10" dirty="0">
                <a:solidFill>
                  <a:srgbClr val="2E5497"/>
                </a:solidFill>
              </a:rPr>
              <a:t>in</a:t>
            </a:r>
            <a:r>
              <a:rPr sz="1750" b="0" u="none" dirty="0">
                <a:solidFill>
                  <a:srgbClr val="2E5497"/>
                </a:solidFill>
                <a:latin typeface="Times New Roman"/>
                <a:cs typeface="Times New Roman"/>
              </a:rPr>
              <a:t> </a:t>
            </a:r>
            <a:r>
              <a:rPr lang="it-IT" sz="1750" u="none" spc="80" dirty="0">
                <a:solidFill>
                  <a:srgbClr val="2E5497"/>
                </a:solidFill>
              </a:rPr>
              <a:t>Progettazione di Contesti di Vita Accessibili e Inclusivi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412" y="2337611"/>
            <a:ext cx="7167245" cy="22809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900" spc="-10" dirty="0">
                <a:latin typeface="Trebuchet MS"/>
                <a:cs typeface="Trebuchet MS"/>
              </a:rPr>
              <a:t>Il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tirocinio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per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corsi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indicati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può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essere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svolto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anche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all’estero:</a:t>
            </a:r>
            <a:endParaRPr sz="1900">
              <a:latin typeface="Trebuchet MS"/>
              <a:cs typeface="Trebuchet MS"/>
            </a:endParaRPr>
          </a:p>
          <a:p>
            <a:pPr marL="312420" indent="-29972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dirty="0">
                <a:latin typeface="Trebuchet MS"/>
                <a:cs typeface="Trebuchet MS"/>
              </a:rPr>
              <a:t>in</a:t>
            </a:r>
            <a:r>
              <a:rPr sz="1900" spc="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area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UE,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tramite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fondi</a:t>
            </a:r>
            <a:r>
              <a:rPr sz="1900" spc="90" dirty="0">
                <a:latin typeface="Times New Roman"/>
                <a:cs typeface="Times New Roman"/>
              </a:rPr>
              <a:t> </a:t>
            </a:r>
            <a:r>
              <a:rPr sz="1900" spc="125" dirty="0">
                <a:latin typeface="Trebuchet MS"/>
                <a:cs typeface="Trebuchet MS"/>
              </a:rPr>
              <a:t>Erasmus+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Traineeship</a:t>
            </a:r>
            <a:endParaRPr sz="1900">
              <a:latin typeface="Trebuchet MS"/>
              <a:cs typeface="Trebuchet MS"/>
            </a:endParaRPr>
          </a:p>
          <a:p>
            <a:pPr marL="312420" indent="-29972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dirty="0">
                <a:latin typeface="Trebuchet MS"/>
                <a:cs typeface="Trebuchet MS"/>
              </a:rPr>
              <a:t>in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area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Trebuchet MS"/>
                <a:cs typeface="Trebuchet MS"/>
              </a:rPr>
              <a:t>Extra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UE,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tramite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Fondi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Ateneo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900">
              <a:latin typeface="Trebuchet MS"/>
              <a:cs typeface="Trebuchet MS"/>
            </a:endParaRPr>
          </a:p>
          <a:p>
            <a:pPr marL="814069" marR="3924300" indent="-802005">
              <a:lnSpc>
                <a:spcPct val="130000"/>
              </a:lnSpc>
              <a:spcBef>
                <a:spcPts val="5"/>
              </a:spcBef>
            </a:pPr>
            <a:r>
              <a:rPr sz="1900" spc="70" dirty="0">
                <a:latin typeface="Trebuchet MS"/>
                <a:cs typeface="Trebuchet MS"/>
              </a:rPr>
              <a:t>Consulta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Bandi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rebuchet MS"/>
                <a:cs typeface="Trebuchet MS"/>
              </a:rPr>
              <a:t>all’indirizzo: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u="sng" spc="5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LINK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590" rIns="0" bIns="0" rtlCol="0">
            <a:spAutoFit/>
          </a:bodyPr>
          <a:lstStyle/>
          <a:p>
            <a:pPr marL="357251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…in</a:t>
            </a:r>
            <a:r>
              <a:rPr b="0" spc="-114" dirty="0">
                <a:latin typeface="Times New Roman"/>
                <a:cs typeface="Times New Roman"/>
              </a:rPr>
              <a:t> </a:t>
            </a:r>
            <a:r>
              <a:rPr spc="95" dirty="0"/>
              <a:t>ultimo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9972" y="2189478"/>
            <a:ext cx="9070340" cy="292708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365"/>
              </a:spcBef>
            </a:pPr>
            <a:r>
              <a:rPr sz="1900" spc="85" dirty="0">
                <a:latin typeface="Trebuchet MS"/>
                <a:cs typeface="Trebuchet MS"/>
              </a:rPr>
              <a:t>La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pagina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web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riferimento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per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tirocini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vostro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corso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studi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è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consultabile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dal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seguente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percorso:</a:t>
            </a:r>
            <a:endParaRPr sz="1900" dirty="0">
              <a:latin typeface="Trebuchet MS"/>
              <a:cs typeface="Trebuchet MS"/>
            </a:endParaRPr>
          </a:p>
          <a:p>
            <a:pPr marL="614680" marR="578485" indent="-201295">
              <a:lnSpc>
                <a:spcPts val="1900"/>
              </a:lnSpc>
              <a:spcBef>
                <a:spcPts val="484"/>
              </a:spcBef>
              <a:buClr>
                <a:srgbClr val="000000"/>
              </a:buClr>
              <a:buFont typeface="Arial MT"/>
              <a:buChar char="•"/>
              <a:tabLst>
                <a:tab pos="614680" algn="l"/>
              </a:tabLst>
            </a:pPr>
            <a:r>
              <a:rPr lang="it-IT" sz="1750" u="sng" spc="-3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Franklin Gothic Medium"/>
                <a:cs typeface="Franklin Gothic Medium"/>
                <a:hlinkClick r:id="rId2"/>
              </a:rPr>
              <a:t>https://ls-pcvai.unibg.it/it/opportunita-e-studi-allestero/tirocini-e-stage</a:t>
            </a:r>
            <a:endParaRPr lang="it-IT" sz="1750" u="sng" spc="-30" dirty="0">
              <a:solidFill>
                <a:srgbClr val="0562C1"/>
              </a:solidFill>
              <a:uFill>
                <a:solidFill>
                  <a:srgbClr val="0462C0"/>
                </a:solidFill>
              </a:uFill>
              <a:latin typeface="Franklin Gothic Medium"/>
              <a:cs typeface="Franklin Gothic Medium"/>
            </a:endParaRPr>
          </a:p>
          <a:p>
            <a:pPr marL="614680" marR="578485" indent="-201295">
              <a:lnSpc>
                <a:spcPts val="1900"/>
              </a:lnSpc>
              <a:spcBef>
                <a:spcPts val="484"/>
              </a:spcBef>
              <a:buClr>
                <a:srgbClr val="000000"/>
              </a:buClr>
              <a:buFont typeface="Arial MT"/>
              <a:buChar char="•"/>
              <a:tabLst>
                <a:tab pos="614680" algn="l"/>
              </a:tabLst>
            </a:pPr>
            <a:endParaRPr lang="it-IT" sz="1750" u="sng" spc="-30" dirty="0">
              <a:solidFill>
                <a:srgbClr val="0562C1"/>
              </a:solidFill>
              <a:uFill>
                <a:solidFill>
                  <a:srgbClr val="0462C0"/>
                </a:solidFill>
              </a:uFill>
              <a:latin typeface="Franklin Gothic Medium"/>
              <a:cs typeface="Trebuchet MS"/>
            </a:endParaRPr>
          </a:p>
          <a:p>
            <a:pPr marL="413385" marR="578485">
              <a:lnSpc>
                <a:spcPts val="1900"/>
              </a:lnSpc>
              <a:spcBef>
                <a:spcPts val="484"/>
              </a:spcBef>
              <a:buClr>
                <a:srgbClr val="000000"/>
              </a:buClr>
              <a:tabLst>
                <a:tab pos="614680" algn="l"/>
              </a:tabLst>
            </a:pPr>
            <a:r>
              <a:rPr sz="1900" dirty="0">
                <a:latin typeface="Trebuchet MS"/>
                <a:cs typeface="Trebuchet MS"/>
              </a:rPr>
              <a:t>Qui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troverete:</a:t>
            </a:r>
            <a:endParaRPr sz="1900" dirty="0">
              <a:latin typeface="Trebuchet MS"/>
              <a:cs typeface="Trebuchet MS"/>
            </a:endParaRPr>
          </a:p>
          <a:p>
            <a:pPr marL="372110" indent="-35941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72110" algn="l"/>
              </a:tabLst>
            </a:pPr>
            <a:r>
              <a:rPr sz="1900" spc="-85" dirty="0">
                <a:latin typeface="Trebuchet MS"/>
                <a:cs typeface="Trebuchet MS"/>
              </a:rPr>
              <a:t>il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b="1" spc="114" dirty="0">
                <a:solidFill>
                  <a:srgbClr val="1F3763"/>
                </a:solidFill>
                <a:latin typeface="Trebuchet MS"/>
                <a:cs typeface="Trebuchet MS"/>
              </a:rPr>
              <a:t>Vademecum</a:t>
            </a:r>
            <a:r>
              <a:rPr sz="1900" spc="15" dirty="0">
                <a:solidFill>
                  <a:srgbClr val="1F3763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per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il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vostro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corso</a:t>
            </a:r>
            <a:endParaRPr sz="1900" dirty="0">
              <a:latin typeface="Trebuchet MS"/>
              <a:cs typeface="Trebuchet MS"/>
            </a:endParaRPr>
          </a:p>
          <a:p>
            <a:pPr marL="312420" indent="-29972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spc="10" dirty="0">
                <a:latin typeface="Trebuchet MS"/>
                <a:cs typeface="Trebuchet MS"/>
              </a:rPr>
              <a:t>gli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orari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dei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1F3763"/>
                </a:solidFill>
                <a:latin typeface="Trebuchet MS"/>
                <a:cs typeface="Trebuchet MS"/>
              </a:rPr>
              <a:t>ricevimento</a:t>
            </a:r>
            <a:r>
              <a:rPr sz="1900" spc="40" dirty="0">
                <a:solidFill>
                  <a:srgbClr val="1F3763"/>
                </a:solidFill>
                <a:latin typeface="Times New Roman"/>
                <a:cs typeface="Times New Roman"/>
              </a:rPr>
              <a:t> </a:t>
            </a:r>
            <a:r>
              <a:rPr sz="1900" spc="10" dirty="0">
                <a:solidFill>
                  <a:srgbClr val="1F3763"/>
                </a:solidFill>
                <a:latin typeface="Trebuchet MS"/>
                <a:cs typeface="Trebuchet MS"/>
              </a:rPr>
              <a:t>dei</a:t>
            </a:r>
            <a:r>
              <a:rPr sz="1900" spc="60" dirty="0">
                <a:solidFill>
                  <a:srgbClr val="1F3763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3763"/>
                </a:solidFill>
                <a:latin typeface="Trebuchet MS"/>
                <a:cs typeface="Trebuchet MS"/>
              </a:rPr>
              <a:t>tutor</a:t>
            </a:r>
            <a:endParaRPr sz="1900" dirty="0">
              <a:latin typeface="Trebuchet MS"/>
              <a:cs typeface="Trebuchet MS"/>
            </a:endParaRPr>
          </a:p>
          <a:p>
            <a:pPr marL="312420" marR="638810" indent="-300355">
              <a:lnSpc>
                <a:spcPts val="2090"/>
              </a:lnSpc>
              <a:spcBef>
                <a:spcPts val="900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dirty="0">
                <a:latin typeface="Trebuchet MS"/>
                <a:cs typeface="Trebuchet MS"/>
              </a:rPr>
              <a:t>tutte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le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informazioni</a:t>
            </a:r>
            <a:r>
              <a:rPr sz="1900" spc="35" dirty="0">
                <a:latin typeface="Times New Roman"/>
                <a:cs typeface="Times New Roman"/>
              </a:rPr>
              <a:t>  </a:t>
            </a:r>
            <a:r>
              <a:rPr sz="1900" spc="70" dirty="0">
                <a:latin typeface="Trebuchet MS"/>
                <a:cs typeface="Trebuchet MS"/>
              </a:rPr>
              <a:t>necessarie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a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uno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svolgimento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«sereno»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vostro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tirocinio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536" y="771144"/>
            <a:ext cx="10026863" cy="1131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3" y="6112764"/>
            <a:ext cx="10692130" cy="672465"/>
            <a:chOff x="1403" y="6112764"/>
            <a:chExt cx="10692130" cy="6724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" y="6112764"/>
              <a:ext cx="10691996" cy="6720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0202" y="6272783"/>
              <a:ext cx="904240" cy="355600"/>
            </a:xfrm>
            <a:custGeom>
              <a:avLst/>
              <a:gdLst/>
              <a:ahLst/>
              <a:cxnLst/>
              <a:rect l="l" t="t" r="r" b="b"/>
              <a:pathLst>
                <a:path w="904239" h="355600">
                  <a:moveTo>
                    <a:pt x="903731" y="355091"/>
                  </a:moveTo>
                  <a:lnTo>
                    <a:pt x="903731" y="0"/>
                  </a:lnTo>
                  <a:lnTo>
                    <a:pt x="0" y="0"/>
                  </a:lnTo>
                  <a:lnTo>
                    <a:pt x="0" y="355091"/>
                  </a:lnTo>
                  <a:lnTo>
                    <a:pt x="903731" y="355091"/>
                  </a:lnTo>
                  <a:close/>
                </a:path>
              </a:pathLst>
            </a:custGeom>
            <a:solidFill>
              <a:srgbClr val="EE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6046" rIns="0" bIns="0" rtlCol="0">
            <a:spAutoFit/>
          </a:bodyPr>
          <a:lstStyle/>
          <a:p>
            <a:pPr marL="4107179">
              <a:lnSpc>
                <a:spcPct val="100000"/>
              </a:lnSpc>
              <a:spcBef>
                <a:spcPts val="105"/>
              </a:spcBef>
            </a:pPr>
            <a:r>
              <a:rPr sz="2800" spc="105" dirty="0"/>
              <a:t>Recapiti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746132" y="2192527"/>
            <a:ext cx="4672330" cy="3268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b="1" spc="60" dirty="0">
                <a:latin typeface="Trebuchet MS"/>
                <a:cs typeface="Trebuchet MS"/>
              </a:rPr>
              <a:t>Sede</a:t>
            </a:r>
            <a:r>
              <a:rPr sz="1900" spc="60" dirty="0">
                <a:latin typeface="Trebuchet MS"/>
                <a:cs typeface="Trebuchet MS"/>
              </a:rPr>
              <a:t>: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Via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155" dirty="0">
                <a:latin typeface="Trebuchet MS"/>
                <a:cs typeface="Trebuchet MS"/>
              </a:rPr>
              <a:t>San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Bernardino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72/E,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85" dirty="0">
                <a:latin typeface="Trebuchet MS"/>
                <a:cs typeface="Trebuchet MS"/>
              </a:rPr>
              <a:t>Bergamo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spc="55" dirty="0">
                <a:latin typeface="Trebuchet MS"/>
                <a:cs typeface="Trebuchet MS"/>
              </a:rPr>
              <a:t>Ricevimento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al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35" dirty="0">
                <a:latin typeface="Trebuchet MS"/>
                <a:cs typeface="Trebuchet MS"/>
              </a:rPr>
              <a:t>pubblico</a:t>
            </a:r>
            <a:endParaRPr sz="1900">
              <a:latin typeface="Trebuchet MS"/>
              <a:cs typeface="Trebuchet MS"/>
            </a:endParaRPr>
          </a:p>
          <a:p>
            <a:pPr marL="12700" marR="300355">
              <a:lnSpc>
                <a:spcPct val="71600"/>
              </a:lnSpc>
              <a:spcBef>
                <a:spcPts val="865"/>
              </a:spcBef>
            </a:pPr>
            <a:r>
              <a:rPr sz="1900" spc="10" dirty="0">
                <a:latin typeface="Trebuchet MS"/>
                <a:cs typeface="Trebuchet MS"/>
              </a:rPr>
              <a:t>(per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Informazioni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generali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155" dirty="0">
                <a:latin typeface="Trebuchet MS"/>
                <a:cs typeface="Trebuchet MS"/>
              </a:rPr>
              <a:t>su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tirocini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in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Italia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all'estero)</a:t>
            </a:r>
            <a:endParaRPr sz="1900">
              <a:latin typeface="Trebuchet MS"/>
              <a:cs typeface="Trebuchet MS"/>
            </a:endParaRPr>
          </a:p>
          <a:p>
            <a:pPr marL="12700" marR="450215">
              <a:lnSpc>
                <a:spcPct val="109500"/>
              </a:lnSpc>
              <a:tabLst>
                <a:tab pos="2429510" algn="l"/>
              </a:tabLst>
            </a:pPr>
            <a:r>
              <a:rPr sz="1900" b="1" spc="100" dirty="0">
                <a:latin typeface="Trebuchet MS"/>
                <a:cs typeface="Trebuchet MS"/>
              </a:rPr>
              <a:t>Martedì</a:t>
            </a:r>
            <a:r>
              <a:rPr sz="1900" spc="330" dirty="0">
                <a:latin typeface="Times New Roman"/>
                <a:cs typeface="Times New Roman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e</a:t>
            </a:r>
            <a:r>
              <a:rPr sz="1900" spc="325" dirty="0">
                <a:latin typeface="Times New Roman"/>
                <a:cs typeface="Times New Roman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Venerdi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dirty="0">
                <a:latin typeface="Trebuchet MS"/>
                <a:cs typeface="Trebuchet MS"/>
              </a:rPr>
              <a:t>h.9.30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229" dirty="0">
                <a:latin typeface="Trebuchet MS"/>
                <a:cs typeface="Trebuchet MS"/>
              </a:rPr>
              <a:t>-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12.00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unicamente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155" dirty="0">
                <a:latin typeface="Trebuchet MS"/>
                <a:cs typeface="Trebuchet MS"/>
              </a:rPr>
              <a:t>su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appuntamento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al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u="sng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link</a:t>
            </a:r>
            <a:r>
              <a:rPr sz="1900" spc="-2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Mail: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b="1" u="sng" spc="7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Help</a:t>
            </a:r>
            <a:r>
              <a:rPr sz="190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sng" spc="14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Desk</a:t>
            </a:r>
            <a:r>
              <a:rPr sz="1900" u="sng" spc="-2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sng" spc="114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Studenti</a:t>
            </a:r>
            <a:endParaRPr sz="1900">
              <a:latin typeface="Trebuchet MS"/>
              <a:cs typeface="Trebuchet MS"/>
            </a:endParaRPr>
          </a:p>
          <a:p>
            <a:pPr marL="12700" marR="375920">
              <a:lnSpc>
                <a:spcPct val="71100"/>
              </a:lnSpc>
              <a:spcBef>
                <a:spcPts val="875"/>
              </a:spcBef>
            </a:pPr>
            <a:r>
              <a:rPr sz="1900" b="1" dirty="0">
                <a:latin typeface="Trebuchet MS"/>
                <a:cs typeface="Trebuchet MS"/>
              </a:rPr>
              <a:t>Tel</a:t>
            </a:r>
            <a:r>
              <a:rPr sz="1900" dirty="0">
                <a:latin typeface="Trebuchet MS"/>
                <a:cs typeface="Trebuchet MS"/>
              </a:rPr>
              <a:t>: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80" dirty="0">
                <a:latin typeface="Trebuchet MS"/>
                <a:cs typeface="Trebuchet MS"/>
              </a:rPr>
              <a:t>035-</a:t>
            </a:r>
            <a:r>
              <a:rPr sz="1900" spc="140" dirty="0">
                <a:latin typeface="Trebuchet MS"/>
                <a:cs typeface="Trebuchet MS"/>
              </a:rPr>
              <a:t>2052265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secondo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gli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orari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di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reperibilità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telefonica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pubblicati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b="1" spc="125" dirty="0">
                <a:latin typeface="Trebuchet MS"/>
                <a:cs typeface="Trebuchet MS"/>
              </a:rPr>
              <a:t>Percorso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Web</a:t>
            </a:r>
            <a:r>
              <a:rPr sz="1900" dirty="0">
                <a:latin typeface="Trebuchet MS"/>
                <a:cs typeface="Trebuchet MS"/>
              </a:rPr>
              <a:t>: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u="sng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link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3330" y="2272973"/>
            <a:ext cx="2759687" cy="3448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536" y="771144"/>
            <a:ext cx="10026863" cy="1131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3" y="6112764"/>
            <a:ext cx="10692130" cy="672465"/>
            <a:chOff x="1403" y="6112764"/>
            <a:chExt cx="10692130" cy="6724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" y="6112764"/>
              <a:ext cx="10691996" cy="6720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0202" y="6272783"/>
              <a:ext cx="904240" cy="355600"/>
            </a:xfrm>
            <a:custGeom>
              <a:avLst/>
              <a:gdLst/>
              <a:ahLst/>
              <a:cxnLst/>
              <a:rect l="l" t="t" r="r" b="b"/>
              <a:pathLst>
                <a:path w="904239" h="355600">
                  <a:moveTo>
                    <a:pt x="903731" y="355091"/>
                  </a:moveTo>
                  <a:lnTo>
                    <a:pt x="903731" y="0"/>
                  </a:lnTo>
                  <a:lnTo>
                    <a:pt x="0" y="0"/>
                  </a:lnTo>
                  <a:lnTo>
                    <a:pt x="0" y="355091"/>
                  </a:lnTo>
                  <a:lnTo>
                    <a:pt x="903731" y="355091"/>
                  </a:lnTo>
                  <a:close/>
                </a:path>
              </a:pathLst>
            </a:custGeom>
            <a:solidFill>
              <a:srgbClr val="EE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971" rIns="0" bIns="0" rtlCol="0">
            <a:spAutoFit/>
          </a:bodyPr>
          <a:lstStyle/>
          <a:p>
            <a:pPr marL="1298575">
              <a:lnSpc>
                <a:spcPct val="100000"/>
              </a:lnSpc>
              <a:spcBef>
                <a:spcPts val="120"/>
              </a:spcBef>
            </a:pPr>
            <a:r>
              <a:rPr sz="3050" u="none" spc="65" dirty="0">
                <a:solidFill>
                  <a:srgbClr val="172541"/>
                </a:solidFill>
              </a:rPr>
              <a:t>Il</a:t>
            </a:r>
            <a:r>
              <a:rPr sz="3050" b="0" u="none" spc="-110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3050" u="none" spc="105" dirty="0">
                <a:solidFill>
                  <a:srgbClr val="172541"/>
                </a:solidFill>
              </a:rPr>
              <a:t>tirocinio</a:t>
            </a:r>
            <a:r>
              <a:rPr sz="3050" b="0" u="none" spc="-110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3050" u="none" spc="110" dirty="0">
                <a:solidFill>
                  <a:srgbClr val="172541"/>
                </a:solidFill>
              </a:rPr>
              <a:t>curriculare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868" y="2223007"/>
            <a:ext cx="6175375" cy="93408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13384" marR="5080" indent="-401320" algn="just">
              <a:lnSpc>
                <a:spcPct val="80200"/>
              </a:lnSpc>
              <a:spcBef>
                <a:spcPts val="515"/>
              </a:spcBef>
              <a:buFont typeface="Arial MT"/>
              <a:buChar char="•"/>
              <a:tabLst>
                <a:tab pos="413384" algn="l"/>
              </a:tabLst>
            </a:pPr>
            <a:r>
              <a:rPr sz="1750" dirty="0">
                <a:latin typeface="Trebuchet MS"/>
                <a:cs typeface="Trebuchet MS"/>
              </a:rPr>
              <a:t>è</a:t>
            </a:r>
            <a:r>
              <a:rPr sz="1750" spc="280" dirty="0">
                <a:latin typeface="Times New Roman"/>
                <a:cs typeface="Times New Roman"/>
              </a:rPr>
              <a:t>  </a:t>
            </a:r>
            <a:r>
              <a:rPr sz="1750" spc="50" dirty="0">
                <a:latin typeface="Trebuchet MS"/>
                <a:cs typeface="Trebuchet MS"/>
              </a:rPr>
              <a:t>un'esperienza</a:t>
            </a:r>
            <a:r>
              <a:rPr sz="1750" spc="280" dirty="0">
                <a:latin typeface="Times New Roman"/>
                <a:cs typeface="Times New Roman"/>
              </a:rPr>
              <a:t>  </a:t>
            </a:r>
            <a:r>
              <a:rPr sz="1750" dirty="0">
                <a:latin typeface="Trebuchet MS"/>
                <a:cs typeface="Trebuchet MS"/>
              </a:rPr>
              <a:t>formativa</a:t>
            </a:r>
            <a:r>
              <a:rPr sz="1750" spc="270" dirty="0">
                <a:latin typeface="Times New Roman"/>
                <a:cs typeface="Times New Roman"/>
              </a:rPr>
              <a:t>  </a:t>
            </a:r>
            <a:r>
              <a:rPr sz="1750" dirty="0">
                <a:latin typeface="Trebuchet MS"/>
                <a:cs typeface="Trebuchet MS"/>
              </a:rPr>
              <a:t>ed</a:t>
            </a:r>
            <a:r>
              <a:rPr sz="1750" spc="275" dirty="0">
                <a:latin typeface="Times New Roman"/>
                <a:cs typeface="Times New Roman"/>
              </a:rPr>
              <a:t>  </a:t>
            </a:r>
            <a:r>
              <a:rPr sz="1750" dirty="0">
                <a:latin typeface="Trebuchet MS"/>
                <a:cs typeface="Trebuchet MS"/>
              </a:rPr>
              <a:t>orientativa</a:t>
            </a:r>
            <a:r>
              <a:rPr sz="1750" spc="280" dirty="0">
                <a:latin typeface="Times New Roman"/>
                <a:cs typeface="Times New Roman"/>
              </a:rPr>
              <a:t>  </a:t>
            </a:r>
            <a:r>
              <a:rPr sz="1750" dirty="0">
                <a:latin typeface="Trebuchet MS"/>
                <a:cs typeface="Trebuchet MS"/>
              </a:rPr>
              <a:t>rivolta</a:t>
            </a:r>
            <a:r>
              <a:rPr sz="1750" spc="280" dirty="0">
                <a:latin typeface="Times New Roman"/>
                <a:cs typeface="Times New Roman"/>
              </a:rPr>
              <a:t>  </a:t>
            </a:r>
            <a:r>
              <a:rPr sz="1750" spc="-50" dirty="0">
                <a:latin typeface="Trebuchet MS"/>
                <a:cs typeface="Trebuchet MS"/>
              </a:rPr>
              <a:t>a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b="1" spc="114" dirty="0">
                <a:latin typeface="Trebuchet MS"/>
                <a:cs typeface="Trebuchet MS"/>
              </a:rPr>
              <a:t>studenti/esse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iscritti/e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ad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spc="95" dirty="0">
                <a:latin typeface="Trebuchet MS"/>
                <a:cs typeface="Trebuchet MS"/>
              </a:rPr>
              <a:t>un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Trebuchet MS"/>
                <a:cs typeface="Trebuchet MS"/>
              </a:rPr>
              <a:t>percorso</a:t>
            </a:r>
            <a:r>
              <a:rPr sz="1750" spc="1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di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istruzione</a:t>
            </a:r>
            <a:r>
              <a:rPr sz="1750" spc="170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rebuchet MS"/>
                <a:cs typeface="Trebuchet MS"/>
              </a:rPr>
              <a:t>o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formazione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spc="70" dirty="0">
                <a:latin typeface="Trebuchet MS"/>
                <a:cs typeface="Trebuchet MS"/>
              </a:rPr>
              <a:t>che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rilasci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95" dirty="0">
                <a:latin typeface="Trebuchet MS"/>
                <a:cs typeface="Trebuchet MS"/>
              </a:rPr>
              <a:t>un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titolo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Trebuchet MS"/>
                <a:cs typeface="Trebuchet MS"/>
              </a:rPr>
              <a:t>o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spc="75" dirty="0">
                <a:latin typeface="Trebuchet MS"/>
                <a:cs typeface="Trebuchet MS"/>
              </a:rPr>
              <a:t>una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certificazione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Trebuchet MS"/>
                <a:cs typeface="Trebuchet MS"/>
              </a:rPr>
              <a:t>con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valore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pubblico.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868" y="3189222"/>
            <a:ext cx="6175375" cy="19005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13384" marR="5080" indent="-401320" algn="just">
              <a:lnSpc>
                <a:spcPct val="80200"/>
              </a:lnSpc>
              <a:spcBef>
                <a:spcPts val="515"/>
              </a:spcBef>
              <a:buFont typeface="Arial MT"/>
              <a:buChar char="•"/>
              <a:tabLst>
                <a:tab pos="413384" algn="l"/>
              </a:tabLst>
            </a:pPr>
            <a:r>
              <a:rPr sz="1750" b="1" dirty="0">
                <a:latin typeface="Trebuchet MS"/>
                <a:cs typeface="Trebuchet MS"/>
              </a:rPr>
              <a:t>è</a:t>
            </a:r>
            <a:r>
              <a:rPr sz="1750" spc="450" dirty="0">
                <a:latin typeface="Times New Roman"/>
                <a:cs typeface="Times New Roman"/>
              </a:rPr>
              <a:t> </a:t>
            </a:r>
            <a:r>
              <a:rPr sz="1750" b="1" spc="55" dirty="0">
                <a:latin typeface="Trebuchet MS"/>
                <a:cs typeface="Trebuchet MS"/>
              </a:rPr>
              <a:t>finalizzato</a:t>
            </a:r>
            <a:r>
              <a:rPr sz="1750" spc="45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all’acquisizione</a:t>
            </a:r>
            <a:r>
              <a:rPr sz="1750" spc="434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del</a:t>
            </a:r>
            <a:r>
              <a:rPr sz="1750" spc="440" dirty="0">
                <a:latin typeface="Times New Roman"/>
                <a:cs typeface="Times New Roman"/>
              </a:rPr>
              <a:t> </a:t>
            </a:r>
            <a:r>
              <a:rPr sz="1750" b="1" spc="75" dirty="0">
                <a:latin typeface="Trebuchet MS"/>
                <a:cs typeface="Trebuchet MS"/>
              </a:rPr>
              <a:t>numero</a:t>
            </a:r>
            <a:r>
              <a:rPr sz="1750" spc="44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di</a:t>
            </a:r>
            <a:r>
              <a:rPr sz="1750" spc="434" dirty="0">
                <a:latin typeface="Times New Roman"/>
                <a:cs typeface="Times New Roman"/>
              </a:rPr>
              <a:t> </a:t>
            </a:r>
            <a:r>
              <a:rPr sz="1750" b="1" spc="45" dirty="0">
                <a:latin typeface="Trebuchet MS"/>
                <a:cs typeface="Trebuchet MS"/>
              </a:rPr>
              <a:t>crediti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b="1" spc="70" dirty="0">
                <a:latin typeface="Trebuchet MS"/>
                <a:cs typeface="Trebuchet MS"/>
              </a:rPr>
              <a:t>formativi</a:t>
            </a:r>
            <a:r>
              <a:rPr sz="1750" spc="430" dirty="0">
                <a:latin typeface="Times New Roman"/>
                <a:cs typeface="Times New Roman"/>
              </a:rPr>
              <a:t>  </a:t>
            </a:r>
            <a:r>
              <a:rPr sz="1750" b="1" spc="120" dirty="0">
                <a:latin typeface="Trebuchet MS"/>
                <a:cs typeface="Trebuchet MS"/>
              </a:rPr>
              <a:t>assegnati</a:t>
            </a:r>
            <a:r>
              <a:rPr sz="1750" spc="434" dirty="0">
                <a:latin typeface="Times New Roman"/>
                <a:cs typeface="Times New Roman"/>
              </a:rPr>
              <a:t>  </a:t>
            </a:r>
            <a:r>
              <a:rPr sz="1750" b="1" dirty="0">
                <a:latin typeface="Trebuchet MS"/>
                <a:cs typeface="Trebuchet MS"/>
              </a:rPr>
              <a:t>al</a:t>
            </a:r>
            <a:r>
              <a:rPr sz="1750" spc="430" dirty="0">
                <a:latin typeface="Times New Roman"/>
                <a:cs typeface="Times New Roman"/>
              </a:rPr>
              <a:t>  </a:t>
            </a:r>
            <a:r>
              <a:rPr sz="1750" b="1" spc="50" dirty="0">
                <a:latin typeface="Trebuchet MS"/>
                <a:cs typeface="Trebuchet MS"/>
              </a:rPr>
              <a:t>tirocinio</a:t>
            </a:r>
            <a:r>
              <a:rPr sz="1750" spc="440" dirty="0">
                <a:latin typeface="Times New Roman"/>
                <a:cs typeface="Times New Roman"/>
              </a:rPr>
              <a:t>  </a:t>
            </a:r>
            <a:r>
              <a:rPr sz="1750" b="1" dirty="0">
                <a:latin typeface="Trebuchet MS"/>
                <a:cs typeface="Trebuchet MS"/>
              </a:rPr>
              <a:t>nel</a:t>
            </a:r>
            <a:r>
              <a:rPr sz="1750" spc="430" dirty="0">
                <a:latin typeface="Times New Roman"/>
                <a:cs typeface="Times New Roman"/>
              </a:rPr>
              <a:t>  </a:t>
            </a:r>
            <a:r>
              <a:rPr sz="1750" b="1" spc="60" dirty="0">
                <a:latin typeface="Trebuchet MS"/>
                <a:cs typeface="Trebuchet MS"/>
              </a:rPr>
              <a:t>piano</a:t>
            </a:r>
            <a:r>
              <a:rPr sz="1750" spc="434" dirty="0">
                <a:latin typeface="Times New Roman"/>
                <a:cs typeface="Times New Roman"/>
              </a:rPr>
              <a:t>  </a:t>
            </a:r>
            <a:r>
              <a:rPr sz="1750" b="1" spc="-25" dirty="0">
                <a:latin typeface="Trebuchet MS"/>
                <a:cs typeface="Trebuchet MS"/>
              </a:rPr>
              <a:t>di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b="1" spc="95" dirty="0">
                <a:latin typeface="Trebuchet MS"/>
                <a:cs typeface="Trebuchet MS"/>
              </a:rPr>
              <a:t>studi</a:t>
            </a:r>
            <a:r>
              <a:rPr sz="1750" spc="229" dirty="0">
                <a:latin typeface="Times New Roman"/>
                <a:cs typeface="Times New Roman"/>
              </a:rPr>
              <a:t> </a:t>
            </a:r>
            <a:r>
              <a:rPr sz="1750" b="1" spc="60" dirty="0">
                <a:latin typeface="Trebuchet MS"/>
                <a:cs typeface="Trebuchet MS"/>
              </a:rPr>
              <a:t>del/della</a:t>
            </a:r>
            <a:r>
              <a:rPr sz="1750" spc="240" dirty="0">
                <a:latin typeface="Times New Roman"/>
                <a:cs typeface="Times New Roman"/>
              </a:rPr>
              <a:t> </a:t>
            </a:r>
            <a:r>
              <a:rPr sz="1750" b="1" spc="45" dirty="0">
                <a:latin typeface="Trebuchet MS"/>
                <a:cs typeface="Trebuchet MS"/>
              </a:rPr>
              <a:t>tirocinante</a:t>
            </a:r>
            <a:r>
              <a:rPr sz="1750" spc="45" dirty="0">
                <a:latin typeface="Trebuchet MS"/>
                <a:cs typeface="Trebuchet MS"/>
              </a:rPr>
              <a:t>.</a:t>
            </a:r>
            <a:r>
              <a:rPr sz="1750" spc="2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Lo/la</a:t>
            </a:r>
            <a:r>
              <a:rPr sz="1750" spc="240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Trebuchet MS"/>
                <a:cs typeface="Trebuchet MS"/>
              </a:rPr>
              <a:t>studente/essa</a:t>
            </a:r>
            <a:r>
              <a:rPr sz="1750" spc="229" dirty="0">
                <a:latin typeface="Times New Roman"/>
                <a:cs typeface="Times New Roman"/>
              </a:rPr>
              <a:t> </a:t>
            </a:r>
            <a:r>
              <a:rPr sz="1750" spc="40" dirty="0">
                <a:latin typeface="Trebuchet MS"/>
                <a:cs typeface="Trebuchet MS"/>
              </a:rPr>
              <a:t>può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altresì</a:t>
            </a:r>
            <a:r>
              <a:rPr sz="1750" spc="2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attivare</a:t>
            </a:r>
            <a:r>
              <a:rPr sz="1750" spc="280" dirty="0">
                <a:latin typeface="Times New Roman"/>
                <a:cs typeface="Times New Roman"/>
              </a:rPr>
              <a:t> </a:t>
            </a:r>
            <a:r>
              <a:rPr sz="1750" spc="95" dirty="0">
                <a:latin typeface="Trebuchet MS"/>
                <a:cs typeface="Trebuchet MS"/>
              </a:rPr>
              <a:t>un</a:t>
            </a:r>
            <a:r>
              <a:rPr sz="1750" spc="2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tirocinio,</a:t>
            </a:r>
            <a:r>
              <a:rPr sz="1750" spc="295" dirty="0">
                <a:latin typeface="Times New Roman"/>
                <a:cs typeface="Times New Roman"/>
              </a:rPr>
              <a:t> </a:t>
            </a:r>
            <a:r>
              <a:rPr sz="1750" spc="65" dirty="0">
                <a:latin typeface="Trebuchet MS"/>
                <a:cs typeface="Trebuchet MS"/>
              </a:rPr>
              <a:t>anche</a:t>
            </a:r>
            <a:r>
              <a:rPr sz="1750" spc="300" dirty="0">
                <a:latin typeface="Times New Roman"/>
                <a:cs typeface="Times New Roman"/>
              </a:rPr>
              <a:t> </a:t>
            </a:r>
            <a:r>
              <a:rPr sz="1750" spc="90" dirty="0">
                <a:latin typeface="Trebuchet MS"/>
                <a:cs typeface="Trebuchet MS"/>
              </a:rPr>
              <a:t>se</a:t>
            </a:r>
            <a:r>
              <a:rPr sz="1750" spc="290" dirty="0">
                <a:latin typeface="Times New Roman"/>
                <a:cs typeface="Times New Roman"/>
              </a:rPr>
              <a:t> </a:t>
            </a:r>
            <a:r>
              <a:rPr sz="1750" spc="85" dirty="0">
                <a:latin typeface="Trebuchet MS"/>
                <a:cs typeface="Trebuchet MS"/>
              </a:rPr>
              <a:t>non</a:t>
            </a:r>
            <a:r>
              <a:rPr sz="1750" spc="2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previsto</a:t>
            </a:r>
            <a:r>
              <a:rPr sz="1750" spc="29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dal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piano</a:t>
            </a:r>
            <a:r>
              <a:rPr sz="1750" spc="110" dirty="0">
                <a:latin typeface="Times New Roman"/>
                <a:cs typeface="Times New Roman"/>
              </a:rPr>
              <a:t>  </a:t>
            </a:r>
            <a:r>
              <a:rPr sz="1750" dirty="0">
                <a:latin typeface="Trebuchet MS"/>
                <a:cs typeface="Trebuchet MS"/>
              </a:rPr>
              <a:t>di</a:t>
            </a:r>
            <a:r>
              <a:rPr sz="1750" spc="105" dirty="0">
                <a:latin typeface="Times New Roman"/>
                <a:cs typeface="Times New Roman"/>
              </a:rPr>
              <a:t>  </a:t>
            </a:r>
            <a:r>
              <a:rPr sz="1750" dirty="0">
                <a:latin typeface="Trebuchet MS"/>
                <a:cs typeface="Trebuchet MS"/>
              </a:rPr>
              <a:t>studi,</a:t>
            </a:r>
            <a:r>
              <a:rPr sz="1750" spc="110" dirty="0">
                <a:latin typeface="Times New Roman"/>
                <a:cs typeface="Times New Roman"/>
              </a:rPr>
              <a:t>  </a:t>
            </a:r>
            <a:r>
              <a:rPr sz="1750" b="1" spc="90" dirty="0">
                <a:latin typeface="Trebuchet MS"/>
                <a:cs typeface="Trebuchet MS"/>
              </a:rPr>
              <a:t>esclusivamente</a:t>
            </a:r>
            <a:r>
              <a:rPr sz="1750" spc="100" dirty="0">
                <a:latin typeface="Times New Roman"/>
                <a:cs typeface="Times New Roman"/>
              </a:rPr>
              <a:t>  </a:t>
            </a:r>
            <a:r>
              <a:rPr sz="1750" b="1" spc="135" dirty="0">
                <a:latin typeface="Trebuchet MS"/>
                <a:cs typeface="Trebuchet MS"/>
              </a:rPr>
              <a:t>se</a:t>
            </a:r>
            <a:r>
              <a:rPr sz="1750" spc="110" dirty="0">
                <a:latin typeface="Times New Roman"/>
                <a:cs typeface="Times New Roman"/>
              </a:rPr>
              <a:t>  </a:t>
            </a:r>
            <a:r>
              <a:rPr sz="1750" b="1" spc="55" dirty="0">
                <a:latin typeface="Trebuchet MS"/>
                <a:cs typeface="Trebuchet MS"/>
              </a:rPr>
              <a:t>finalizzato</a:t>
            </a:r>
            <a:r>
              <a:rPr sz="1750" spc="110" dirty="0">
                <a:latin typeface="Times New Roman"/>
                <a:cs typeface="Times New Roman"/>
              </a:rPr>
              <a:t>  </a:t>
            </a:r>
            <a:r>
              <a:rPr sz="1750" b="1" spc="-20" dirty="0">
                <a:latin typeface="Trebuchet MS"/>
                <a:cs typeface="Trebuchet MS"/>
              </a:rPr>
              <a:t>alla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b="1" spc="114" dirty="0">
                <a:latin typeface="Trebuchet MS"/>
                <a:cs typeface="Trebuchet MS"/>
              </a:rPr>
              <a:t>stesura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della</a:t>
            </a:r>
            <a:r>
              <a:rPr sz="1750" dirty="0">
                <a:latin typeface="Times New Roman"/>
                <a:cs typeface="Times New Roman"/>
              </a:rPr>
              <a:t> </a:t>
            </a:r>
            <a:r>
              <a:rPr sz="1750" b="1" spc="85" dirty="0">
                <a:latin typeface="Trebuchet MS"/>
                <a:cs typeface="Trebuchet MS"/>
              </a:rPr>
              <a:t>tesi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di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b="1" spc="55" dirty="0">
                <a:latin typeface="Trebuchet MS"/>
                <a:cs typeface="Trebuchet MS"/>
              </a:rPr>
              <a:t>laurea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b="1" spc="75" dirty="0">
                <a:latin typeface="Trebuchet MS"/>
                <a:cs typeface="Trebuchet MS"/>
              </a:rPr>
              <a:t>o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della</a:t>
            </a:r>
            <a:r>
              <a:rPr sz="1750" dirty="0">
                <a:latin typeface="Times New Roman"/>
                <a:cs typeface="Times New Roman"/>
              </a:rPr>
              <a:t> </a:t>
            </a:r>
            <a:r>
              <a:rPr sz="1750" b="1" spc="80" dirty="0">
                <a:latin typeface="Trebuchet MS"/>
                <a:cs typeface="Trebuchet MS"/>
              </a:rPr>
              <a:t>prova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b="1" spc="40" dirty="0">
                <a:latin typeface="Trebuchet MS"/>
                <a:cs typeface="Trebuchet MS"/>
              </a:rPr>
              <a:t>finale</a:t>
            </a:r>
            <a:endParaRPr sz="1750">
              <a:latin typeface="Trebuchet MS"/>
              <a:cs typeface="Trebuchet MS"/>
            </a:endParaRPr>
          </a:p>
          <a:p>
            <a:pPr marL="413384" marR="5080" indent="-401320" algn="just">
              <a:lnSpc>
                <a:spcPct val="80000"/>
              </a:lnSpc>
              <a:spcBef>
                <a:spcPts val="875"/>
              </a:spcBef>
              <a:buFont typeface="Arial MT"/>
              <a:buChar char="•"/>
              <a:tabLst>
                <a:tab pos="413384" algn="l"/>
              </a:tabLst>
            </a:pPr>
            <a:r>
              <a:rPr sz="1750" spc="50" dirty="0">
                <a:latin typeface="Trebuchet MS"/>
                <a:cs typeface="Trebuchet MS"/>
              </a:rPr>
              <a:t>deve</a:t>
            </a:r>
            <a:r>
              <a:rPr sz="1750" spc="265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Trebuchet MS"/>
                <a:cs typeface="Trebuchet MS"/>
              </a:rPr>
              <a:t>svolgersi</a:t>
            </a:r>
            <a:r>
              <a:rPr sz="1750" spc="265" dirty="0">
                <a:latin typeface="Times New Roman"/>
                <a:cs typeface="Times New Roman"/>
              </a:rPr>
              <a:t> </a:t>
            </a:r>
            <a:r>
              <a:rPr sz="1750" spc="80" dirty="0">
                <a:latin typeface="Trebuchet MS"/>
                <a:cs typeface="Trebuchet MS"/>
              </a:rPr>
              <a:t>secondo</a:t>
            </a:r>
            <a:r>
              <a:rPr sz="1750" spc="2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specifiche</a:t>
            </a:r>
            <a:r>
              <a:rPr sz="1750" spc="2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modalità</a:t>
            </a:r>
            <a:r>
              <a:rPr sz="1750" spc="2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indicate</a:t>
            </a:r>
            <a:r>
              <a:rPr sz="1750" spc="28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in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Trebuchet MS"/>
                <a:cs typeface="Trebuchet MS"/>
              </a:rPr>
              <a:t>ogni</a:t>
            </a:r>
            <a:r>
              <a:rPr sz="1750" spc="1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rebuchet MS"/>
                <a:cs typeface="Trebuchet MS"/>
              </a:rPr>
              <a:t>progetto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formativo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1799" y="2238247"/>
            <a:ext cx="2727960" cy="82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sz="1750" spc="80" dirty="0">
                <a:solidFill>
                  <a:srgbClr val="172541"/>
                </a:solidFill>
                <a:latin typeface="Trebuchet MS"/>
                <a:cs typeface="Trebuchet MS"/>
              </a:rPr>
              <a:t>Si</a:t>
            </a:r>
            <a:r>
              <a:rPr sz="1750" spc="475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spc="55" dirty="0">
                <a:solidFill>
                  <a:srgbClr val="172541"/>
                </a:solidFill>
                <a:latin typeface="Trebuchet MS"/>
                <a:cs typeface="Trebuchet MS"/>
              </a:rPr>
              <a:t>raccomanda</a:t>
            </a:r>
            <a:r>
              <a:rPr sz="1750" spc="490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172541"/>
                </a:solidFill>
                <a:latin typeface="Trebuchet MS"/>
                <a:cs typeface="Trebuchet MS"/>
              </a:rPr>
              <a:t>la</a:t>
            </a:r>
            <a:r>
              <a:rPr sz="1750" spc="484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172541"/>
                </a:solidFill>
                <a:latin typeface="Trebuchet MS"/>
                <a:cs typeface="Trebuchet MS"/>
              </a:rPr>
              <a:t>lettura</a:t>
            </a:r>
            <a:r>
              <a:rPr sz="1750" spc="-10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172541"/>
                </a:solidFill>
                <a:latin typeface="Trebuchet MS"/>
                <a:cs typeface="Trebuchet MS"/>
              </a:rPr>
              <a:t>del</a:t>
            </a:r>
            <a:r>
              <a:rPr sz="1750" spc="455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u="heavy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regolamento</a:t>
            </a:r>
            <a:r>
              <a:rPr sz="1750" spc="47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172541"/>
                </a:solidFill>
                <a:latin typeface="Trebuchet MS"/>
                <a:cs typeface="Trebuchet MS"/>
              </a:rPr>
              <a:t>generale</a:t>
            </a:r>
            <a:r>
              <a:rPr sz="1750" spc="-10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spc="60" dirty="0">
                <a:solidFill>
                  <a:srgbClr val="172541"/>
                </a:solidFill>
                <a:latin typeface="Trebuchet MS"/>
                <a:cs typeface="Trebuchet MS"/>
              </a:rPr>
              <a:t>sui</a:t>
            </a:r>
            <a:r>
              <a:rPr sz="1750" spc="-20" dirty="0">
                <a:solidFill>
                  <a:srgbClr val="172541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172541"/>
                </a:solidFill>
                <a:latin typeface="Trebuchet MS"/>
                <a:cs typeface="Trebuchet MS"/>
              </a:rPr>
              <a:t>tirocini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653" y="2145791"/>
            <a:ext cx="9525" cy="3629025"/>
          </a:xfrm>
          <a:custGeom>
            <a:avLst/>
            <a:gdLst/>
            <a:ahLst/>
            <a:cxnLst/>
            <a:rect l="l" t="t" r="r" b="b"/>
            <a:pathLst>
              <a:path w="9525" h="3629025">
                <a:moveTo>
                  <a:pt x="0" y="3628643"/>
                </a:moveTo>
                <a:lnTo>
                  <a:pt x="9143" y="0"/>
                </a:lnTo>
              </a:path>
            </a:pathLst>
          </a:custGeom>
          <a:ln w="8352">
            <a:solidFill>
              <a:srgbClr val="C95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7413" y="3406830"/>
            <a:ext cx="1948921" cy="2435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536" y="771144"/>
            <a:ext cx="10026863" cy="1131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3" y="6112764"/>
            <a:ext cx="10692130" cy="672465"/>
            <a:chOff x="1403" y="6112764"/>
            <a:chExt cx="10692130" cy="6724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" y="6112764"/>
              <a:ext cx="10691996" cy="6720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0202" y="6272783"/>
              <a:ext cx="904240" cy="355600"/>
            </a:xfrm>
            <a:custGeom>
              <a:avLst/>
              <a:gdLst/>
              <a:ahLst/>
              <a:cxnLst/>
              <a:rect l="l" t="t" r="r" b="b"/>
              <a:pathLst>
                <a:path w="904239" h="355600">
                  <a:moveTo>
                    <a:pt x="903731" y="355091"/>
                  </a:moveTo>
                  <a:lnTo>
                    <a:pt x="903731" y="0"/>
                  </a:lnTo>
                  <a:lnTo>
                    <a:pt x="0" y="0"/>
                  </a:lnTo>
                  <a:lnTo>
                    <a:pt x="0" y="355091"/>
                  </a:lnTo>
                  <a:lnTo>
                    <a:pt x="903731" y="355091"/>
                  </a:lnTo>
                  <a:close/>
                </a:path>
              </a:pathLst>
            </a:custGeom>
            <a:solidFill>
              <a:srgbClr val="EE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3243" y="1057235"/>
            <a:ext cx="198691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25" dirty="0"/>
              <a:t>Documenti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749180" y="1676312"/>
            <a:ext cx="8821420" cy="1199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855" algn="ctr"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rebuchet MS"/>
                <a:cs typeface="Trebuchet MS"/>
              </a:rPr>
              <a:t>Tirocinio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in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lang="it-IT" sz="2200" b="1" spc="100" dirty="0">
                <a:latin typeface="Trebuchet MS"/>
                <a:cs typeface="Trebuchet MS"/>
              </a:rPr>
              <a:t>Progettazione di Contesti di Vita Accessibili e Inclusivi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900" b="1" spc="120" dirty="0">
                <a:latin typeface="Trebuchet MS"/>
                <a:cs typeface="Trebuchet MS"/>
              </a:rPr>
              <a:t>Domanda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b="1" spc="45" dirty="0">
                <a:latin typeface="Trebuchet MS"/>
                <a:cs typeface="Trebuchet MS"/>
              </a:rPr>
              <a:t>tirocinio</a:t>
            </a:r>
            <a:r>
              <a:rPr sz="1900" spc="45" dirty="0">
                <a:latin typeface="Trebuchet MS"/>
                <a:cs typeface="Trebuchet MS"/>
              </a:rPr>
              <a:t>: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si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compila,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utilizzando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Trebuchet MS"/>
                <a:cs typeface="Trebuchet MS"/>
              </a:rPr>
              <a:t>il</a:t>
            </a:r>
            <a:r>
              <a:rPr sz="1900" spc="90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modulo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Google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pubblicato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alla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82" y="2873332"/>
            <a:ext cx="502158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75" dirty="0">
                <a:latin typeface="Trebuchet MS"/>
                <a:cs typeface="Trebuchet MS"/>
              </a:rPr>
              <a:t>pagina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Tirocini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Dipartimento,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nel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periodo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8109" y="2920226"/>
            <a:ext cx="3025775" cy="2927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</a:pPr>
            <a:r>
              <a:rPr sz="1900" spc="70" dirty="0">
                <a:latin typeface="Trebuchet MS"/>
                <a:cs typeface="Trebuchet MS"/>
              </a:rPr>
              <a:t>21/09/2023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al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13/10/2023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180" y="3286421"/>
            <a:ext cx="9005570" cy="23945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28905">
              <a:lnSpc>
                <a:spcPct val="91300"/>
              </a:lnSpc>
              <a:spcBef>
                <a:spcPts val="330"/>
              </a:spcBef>
            </a:pPr>
            <a:r>
              <a:rPr sz="1900" b="1" spc="95" dirty="0">
                <a:latin typeface="Trebuchet MS"/>
                <a:cs typeface="Trebuchet MS"/>
              </a:rPr>
              <a:t>Convenzione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per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tirocini</a:t>
            </a:r>
            <a:r>
              <a:rPr sz="1900" dirty="0">
                <a:latin typeface="Trebuchet MS"/>
                <a:cs typeface="Trebuchet MS"/>
              </a:rPr>
              <a:t>: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Accordo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tra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l‘Università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Ente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Ospitante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da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sottoscrivere</a:t>
            </a:r>
            <a:r>
              <a:rPr sz="1900" spc="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obbligatoriamente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prima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dell’avvio</a:t>
            </a:r>
            <a:r>
              <a:rPr sz="1900" spc="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tirocinio.</a:t>
            </a:r>
            <a:r>
              <a:rPr sz="1900" spc="9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Ha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una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durata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di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140" dirty="0">
                <a:latin typeface="Trebuchet MS"/>
                <a:cs typeface="Trebuchet MS"/>
              </a:rPr>
              <a:t>5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anni.</a:t>
            </a:r>
            <a:endParaRPr sz="1900" dirty="0">
              <a:latin typeface="Trebuchet MS"/>
              <a:cs typeface="Trebuchet MS"/>
            </a:endParaRPr>
          </a:p>
          <a:p>
            <a:pPr marL="12700" marR="27305">
              <a:lnSpc>
                <a:spcPts val="2090"/>
              </a:lnSpc>
              <a:spcBef>
                <a:spcPts val="910"/>
              </a:spcBef>
            </a:pPr>
            <a:r>
              <a:rPr sz="1900" b="1" spc="140" dirty="0">
                <a:latin typeface="Trebuchet MS"/>
                <a:cs typeface="Trebuchet MS"/>
              </a:rPr>
              <a:t>Progetto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b="1" spc="105" dirty="0">
                <a:latin typeface="Trebuchet MS"/>
                <a:cs typeface="Trebuchet MS"/>
              </a:rPr>
              <a:t>formativo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b="1" spc="45" dirty="0">
                <a:latin typeface="Trebuchet MS"/>
                <a:cs typeface="Trebuchet MS"/>
              </a:rPr>
              <a:t>tirocinio</a:t>
            </a:r>
            <a:r>
              <a:rPr sz="1900" spc="45" dirty="0">
                <a:latin typeface="Trebuchet MS"/>
                <a:cs typeface="Trebuchet MS"/>
              </a:rPr>
              <a:t>: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documento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che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sancisce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l’avvio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tirocinio,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concordato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tra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parti.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91300"/>
              </a:lnSpc>
              <a:spcBef>
                <a:spcPts val="830"/>
              </a:spcBef>
            </a:pPr>
            <a:r>
              <a:rPr sz="1900" b="1" spc="135" dirty="0">
                <a:latin typeface="Trebuchet MS"/>
                <a:cs typeface="Trebuchet MS"/>
              </a:rPr>
              <a:t>Registro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b="1" spc="45" dirty="0">
                <a:latin typeface="Trebuchet MS"/>
                <a:cs typeface="Trebuchet MS"/>
              </a:rPr>
              <a:t>tirocinio</a:t>
            </a:r>
            <a:r>
              <a:rPr sz="1900" spc="45" dirty="0">
                <a:latin typeface="Trebuchet MS"/>
                <a:cs typeface="Trebuchet MS"/>
              </a:rPr>
              <a:t>: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documento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che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chiude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il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tirocinio,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riporta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l’elenco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delle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giornate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delle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ore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svolte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valutazioni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finali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delle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parti,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nonché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il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documento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Trebuchet MS"/>
                <a:cs typeface="Trebuchet MS"/>
              </a:rPr>
              <a:t>di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Trebuchet MS"/>
                <a:cs typeface="Trebuchet MS"/>
              </a:rPr>
              <a:t>registrazione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Trebuchet MS"/>
                <a:cs typeface="Trebuchet MS"/>
              </a:rPr>
              <a:t>per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Trebuchet MS"/>
                <a:cs typeface="Trebuchet MS"/>
              </a:rPr>
              <a:t>l’acquisizione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Trebuchet MS"/>
                <a:cs typeface="Trebuchet MS"/>
              </a:rPr>
              <a:t>dei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crediti.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206" y="801165"/>
            <a:ext cx="824801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240"/>
              </a:lnSpc>
              <a:spcBef>
                <a:spcPts val="105"/>
              </a:spcBef>
            </a:pPr>
            <a:r>
              <a:rPr sz="2800" spc="120" dirty="0"/>
              <a:t>Attivazione</a:t>
            </a:r>
            <a:r>
              <a:rPr sz="2800" b="0" spc="-130" dirty="0">
                <a:latin typeface="Times New Roman"/>
                <a:cs typeface="Times New Roman"/>
              </a:rPr>
              <a:t> </a:t>
            </a:r>
            <a:r>
              <a:rPr sz="2800" spc="55" dirty="0"/>
              <a:t>di</a:t>
            </a:r>
            <a:r>
              <a:rPr sz="2800" b="0" spc="-95" dirty="0">
                <a:latin typeface="Times New Roman"/>
                <a:cs typeface="Times New Roman"/>
              </a:rPr>
              <a:t> </a:t>
            </a:r>
            <a:r>
              <a:rPr sz="2800" spc="145" dirty="0"/>
              <a:t>un</a:t>
            </a:r>
            <a:r>
              <a:rPr sz="2800" b="0" spc="-100" dirty="0">
                <a:latin typeface="Times New Roman"/>
                <a:cs typeface="Times New Roman"/>
              </a:rPr>
              <a:t> </a:t>
            </a:r>
            <a:r>
              <a:rPr sz="2800" spc="80" dirty="0"/>
              <a:t>tirocinio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2520"/>
              </a:lnSpc>
            </a:pPr>
            <a:r>
              <a:rPr sz="2200" u="none" spc="50" dirty="0">
                <a:solidFill>
                  <a:srgbClr val="000000"/>
                </a:solidFill>
              </a:rPr>
              <a:t>Tirocinio</a:t>
            </a:r>
            <a:r>
              <a:rPr sz="22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none" dirty="0">
                <a:solidFill>
                  <a:srgbClr val="000000"/>
                </a:solidFill>
              </a:rPr>
              <a:t>in</a:t>
            </a:r>
            <a:r>
              <a:rPr sz="22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200" u="none" spc="100" dirty="0">
                <a:solidFill>
                  <a:srgbClr val="000000"/>
                </a:solidFill>
              </a:rPr>
              <a:t>Progettazione di Contesti di Vita Accessibili e Inclusivi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77799" y="1902332"/>
            <a:ext cx="2188210" cy="859155"/>
            <a:chOff x="3177799" y="1902332"/>
            <a:chExt cx="2188210" cy="859155"/>
          </a:xfrm>
        </p:grpSpPr>
        <p:sp>
          <p:nvSpPr>
            <p:cNvPr id="4" name="object 4"/>
            <p:cNvSpPr/>
            <p:nvPr/>
          </p:nvSpPr>
          <p:spPr>
            <a:xfrm>
              <a:off x="3183509" y="1908047"/>
              <a:ext cx="2182495" cy="847725"/>
            </a:xfrm>
            <a:custGeom>
              <a:avLst/>
              <a:gdLst/>
              <a:ahLst/>
              <a:cxnLst/>
              <a:rect l="l" t="t" r="r" b="b"/>
              <a:pathLst>
                <a:path w="2182495" h="847725">
                  <a:moveTo>
                    <a:pt x="2177796" y="423684"/>
                  </a:moveTo>
                  <a:lnTo>
                    <a:pt x="2177173" y="423684"/>
                  </a:lnTo>
                  <a:lnTo>
                    <a:pt x="2177796" y="424040"/>
                  </a:lnTo>
                  <a:lnTo>
                    <a:pt x="2177796" y="423684"/>
                  </a:lnTo>
                  <a:close/>
                </a:path>
                <a:path w="2182495" h="847725">
                  <a:moveTo>
                    <a:pt x="2182368" y="426732"/>
                  </a:moveTo>
                  <a:lnTo>
                    <a:pt x="2177173" y="423684"/>
                  </a:lnTo>
                  <a:lnTo>
                    <a:pt x="2112264" y="385584"/>
                  </a:lnTo>
                  <a:lnTo>
                    <a:pt x="2107692" y="385584"/>
                  </a:lnTo>
                  <a:lnTo>
                    <a:pt x="2109216" y="390156"/>
                  </a:lnTo>
                  <a:lnTo>
                    <a:pt x="2168220" y="423684"/>
                  </a:lnTo>
                  <a:lnTo>
                    <a:pt x="1996440" y="423684"/>
                  </a:lnTo>
                  <a:lnTo>
                    <a:pt x="1996440" y="420636"/>
                  </a:lnTo>
                  <a:lnTo>
                    <a:pt x="1775460" y="420636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847344"/>
                  </a:lnTo>
                  <a:lnTo>
                    <a:pt x="1775460" y="847344"/>
                  </a:lnTo>
                  <a:lnTo>
                    <a:pt x="1775460" y="426732"/>
                  </a:lnTo>
                  <a:lnTo>
                    <a:pt x="1990344" y="426732"/>
                  </a:lnTo>
                  <a:lnTo>
                    <a:pt x="1990344" y="428256"/>
                  </a:lnTo>
                  <a:lnTo>
                    <a:pt x="1996440" y="428256"/>
                  </a:lnTo>
                  <a:lnTo>
                    <a:pt x="2168537" y="428256"/>
                  </a:lnTo>
                  <a:lnTo>
                    <a:pt x="2109216" y="463308"/>
                  </a:lnTo>
                  <a:lnTo>
                    <a:pt x="2107692" y="466356"/>
                  </a:lnTo>
                  <a:lnTo>
                    <a:pt x="2112264" y="467880"/>
                  </a:lnTo>
                  <a:lnTo>
                    <a:pt x="2177796" y="429412"/>
                  </a:lnTo>
                  <a:lnTo>
                    <a:pt x="2182368" y="426732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3514" y="1908047"/>
              <a:ext cx="1775460" cy="847725"/>
            </a:xfrm>
            <a:custGeom>
              <a:avLst/>
              <a:gdLst/>
              <a:ahLst/>
              <a:cxnLst/>
              <a:rect l="l" t="t" r="r" b="b"/>
              <a:pathLst>
                <a:path w="1775460" h="847725">
                  <a:moveTo>
                    <a:pt x="0" y="0"/>
                  </a:moveTo>
                  <a:lnTo>
                    <a:pt x="0" y="847343"/>
                  </a:lnTo>
                  <a:lnTo>
                    <a:pt x="1775459" y="847343"/>
                  </a:lnTo>
                  <a:lnTo>
                    <a:pt x="1775459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83514" y="1908047"/>
            <a:ext cx="1775460" cy="84772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98450" marR="290195" algn="ctr">
              <a:lnSpc>
                <a:spcPct val="91400"/>
              </a:lnSpc>
              <a:spcBef>
                <a:spcPts val="860"/>
              </a:spcBef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Compilazione</a:t>
            </a:r>
            <a:r>
              <a:rPr sz="14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rebuchet MS"/>
                <a:cs typeface="Trebuchet MS"/>
              </a:rPr>
              <a:t>domanda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14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tirocinio</a:t>
            </a:r>
            <a:endParaRPr sz="145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91818" y="1853564"/>
            <a:ext cx="2853055" cy="1228090"/>
            <a:chOff x="4091818" y="1853564"/>
            <a:chExt cx="2853055" cy="1228090"/>
          </a:xfrm>
        </p:grpSpPr>
        <p:sp>
          <p:nvSpPr>
            <p:cNvPr id="8" name="object 8"/>
            <p:cNvSpPr/>
            <p:nvPr/>
          </p:nvSpPr>
          <p:spPr>
            <a:xfrm>
              <a:off x="4091813" y="1859279"/>
              <a:ext cx="2847340" cy="1222375"/>
            </a:xfrm>
            <a:custGeom>
              <a:avLst/>
              <a:gdLst/>
              <a:ahLst/>
              <a:cxnLst/>
              <a:rect l="l" t="t" r="r" b="b"/>
              <a:pathLst>
                <a:path w="2847340" h="1222375">
                  <a:moveTo>
                    <a:pt x="2846832" y="0"/>
                  </a:moveTo>
                  <a:lnTo>
                    <a:pt x="1303020" y="0"/>
                  </a:lnTo>
                  <a:lnTo>
                    <a:pt x="1303020" y="949452"/>
                  </a:lnTo>
                  <a:lnTo>
                    <a:pt x="2072640" y="949452"/>
                  </a:lnTo>
                  <a:lnTo>
                    <a:pt x="2072640" y="1097292"/>
                  </a:lnTo>
                  <a:lnTo>
                    <a:pt x="38100" y="1097292"/>
                  </a:lnTo>
                  <a:lnTo>
                    <a:pt x="38100" y="1205839"/>
                  </a:lnTo>
                  <a:lnTo>
                    <a:pt x="41148" y="1210995"/>
                  </a:lnTo>
                  <a:lnTo>
                    <a:pt x="41859" y="1212215"/>
                  </a:lnTo>
                  <a:lnTo>
                    <a:pt x="4572" y="1149108"/>
                  </a:lnTo>
                  <a:lnTo>
                    <a:pt x="1524" y="1147584"/>
                  </a:lnTo>
                  <a:lnTo>
                    <a:pt x="0" y="1152156"/>
                  </a:lnTo>
                  <a:lnTo>
                    <a:pt x="38100" y="1217066"/>
                  </a:lnTo>
                  <a:lnTo>
                    <a:pt x="38100" y="1217688"/>
                  </a:lnTo>
                  <a:lnTo>
                    <a:pt x="38468" y="1217688"/>
                  </a:lnTo>
                  <a:lnTo>
                    <a:pt x="41148" y="1222260"/>
                  </a:lnTo>
                  <a:lnTo>
                    <a:pt x="43827" y="1217688"/>
                  </a:lnTo>
                  <a:lnTo>
                    <a:pt x="44196" y="1217688"/>
                  </a:lnTo>
                  <a:lnTo>
                    <a:pt x="44196" y="1217066"/>
                  </a:lnTo>
                  <a:lnTo>
                    <a:pt x="82296" y="1152156"/>
                  </a:lnTo>
                  <a:lnTo>
                    <a:pt x="82296" y="1147584"/>
                  </a:lnTo>
                  <a:lnTo>
                    <a:pt x="77724" y="1149108"/>
                  </a:lnTo>
                  <a:lnTo>
                    <a:pt x="44196" y="1208112"/>
                  </a:lnTo>
                  <a:lnTo>
                    <a:pt x="44196" y="1103388"/>
                  </a:lnTo>
                  <a:lnTo>
                    <a:pt x="2072640" y="1103388"/>
                  </a:lnTo>
                  <a:lnTo>
                    <a:pt x="2074164" y="1103388"/>
                  </a:lnTo>
                  <a:lnTo>
                    <a:pt x="2077212" y="1103388"/>
                  </a:lnTo>
                  <a:lnTo>
                    <a:pt x="2077212" y="949452"/>
                  </a:lnTo>
                  <a:lnTo>
                    <a:pt x="2846832" y="949452"/>
                  </a:lnTo>
                  <a:lnTo>
                    <a:pt x="2846832" y="0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4837" y="1859279"/>
              <a:ext cx="1544320" cy="949960"/>
            </a:xfrm>
            <a:custGeom>
              <a:avLst/>
              <a:gdLst/>
              <a:ahLst/>
              <a:cxnLst/>
              <a:rect l="l" t="t" r="r" b="b"/>
              <a:pathLst>
                <a:path w="1544320" h="949960">
                  <a:moveTo>
                    <a:pt x="0" y="0"/>
                  </a:moveTo>
                  <a:lnTo>
                    <a:pt x="0" y="949451"/>
                  </a:lnTo>
                  <a:lnTo>
                    <a:pt x="1543811" y="949451"/>
                  </a:lnTo>
                  <a:lnTo>
                    <a:pt x="1543811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4838" y="1859279"/>
            <a:ext cx="1544320" cy="9499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6364" marR="122555" indent="7620">
              <a:lnSpc>
                <a:spcPts val="1600"/>
              </a:lnSpc>
            </a:pP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Individuazione</a:t>
            </a:r>
            <a:r>
              <a:rPr sz="14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rebuchet MS"/>
                <a:cs typeface="Trebuchet MS"/>
              </a:rPr>
              <a:t>Ente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FFFFFF"/>
                </a:solidFill>
                <a:latin typeface="Trebuchet MS"/>
                <a:cs typeface="Trebuchet MS"/>
              </a:rPr>
              <a:t>ospitante</a:t>
            </a:r>
            <a:endParaRPr sz="145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94562" y="3104769"/>
            <a:ext cx="2190115" cy="1130300"/>
            <a:chOff x="3194562" y="3104769"/>
            <a:chExt cx="2190115" cy="1130300"/>
          </a:xfrm>
        </p:grpSpPr>
        <p:sp>
          <p:nvSpPr>
            <p:cNvPr id="12" name="object 12"/>
            <p:cNvSpPr/>
            <p:nvPr/>
          </p:nvSpPr>
          <p:spPr>
            <a:xfrm>
              <a:off x="3200273" y="3110483"/>
              <a:ext cx="2184400" cy="1118870"/>
            </a:xfrm>
            <a:custGeom>
              <a:avLst/>
              <a:gdLst/>
              <a:ahLst/>
              <a:cxnLst/>
              <a:rect l="l" t="t" r="r" b="b"/>
              <a:pathLst>
                <a:path w="2184400" h="1118870">
                  <a:moveTo>
                    <a:pt x="2179320" y="571512"/>
                  </a:moveTo>
                  <a:lnTo>
                    <a:pt x="2178697" y="571512"/>
                  </a:lnTo>
                  <a:lnTo>
                    <a:pt x="2179320" y="571868"/>
                  </a:lnTo>
                  <a:lnTo>
                    <a:pt x="2179320" y="571512"/>
                  </a:lnTo>
                  <a:close/>
                </a:path>
                <a:path w="2184400" h="1118870">
                  <a:moveTo>
                    <a:pt x="2183892" y="574560"/>
                  </a:moveTo>
                  <a:lnTo>
                    <a:pt x="2178697" y="571512"/>
                  </a:lnTo>
                  <a:lnTo>
                    <a:pt x="2113788" y="533412"/>
                  </a:lnTo>
                  <a:lnTo>
                    <a:pt x="2109216" y="534936"/>
                  </a:lnTo>
                  <a:lnTo>
                    <a:pt x="2110740" y="537984"/>
                  </a:lnTo>
                  <a:lnTo>
                    <a:pt x="2167483" y="571512"/>
                  </a:lnTo>
                  <a:lnTo>
                    <a:pt x="2042160" y="571512"/>
                  </a:lnTo>
                  <a:lnTo>
                    <a:pt x="2042160" y="556272"/>
                  </a:lnTo>
                  <a:lnTo>
                    <a:pt x="1865376" y="556272"/>
                  </a:lnTo>
                  <a:lnTo>
                    <a:pt x="1865376" y="0"/>
                  </a:lnTo>
                  <a:lnTo>
                    <a:pt x="0" y="0"/>
                  </a:lnTo>
                  <a:lnTo>
                    <a:pt x="0" y="1118616"/>
                  </a:lnTo>
                  <a:lnTo>
                    <a:pt x="1865376" y="1118616"/>
                  </a:lnTo>
                  <a:lnTo>
                    <a:pt x="1865376" y="562368"/>
                  </a:lnTo>
                  <a:lnTo>
                    <a:pt x="2036064" y="562368"/>
                  </a:lnTo>
                  <a:lnTo>
                    <a:pt x="2036064" y="577608"/>
                  </a:lnTo>
                  <a:lnTo>
                    <a:pt x="2042160" y="577608"/>
                  </a:lnTo>
                  <a:lnTo>
                    <a:pt x="2169744" y="577608"/>
                  </a:lnTo>
                  <a:lnTo>
                    <a:pt x="2110740" y="611136"/>
                  </a:lnTo>
                  <a:lnTo>
                    <a:pt x="2109216" y="615708"/>
                  </a:lnTo>
                  <a:lnTo>
                    <a:pt x="2113788" y="615708"/>
                  </a:lnTo>
                  <a:lnTo>
                    <a:pt x="2178697" y="577608"/>
                  </a:lnTo>
                  <a:lnTo>
                    <a:pt x="2179320" y="577608"/>
                  </a:lnTo>
                  <a:lnTo>
                    <a:pt x="2179320" y="577253"/>
                  </a:lnTo>
                  <a:lnTo>
                    <a:pt x="2183892" y="574560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0277" y="3110484"/>
              <a:ext cx="1865630" cy="1118870"/>
            </a:xfrm>
            <a:custGeom>
              <a:avLst/>
              <a:gdLst/>
              <a:ahLst/>
              <a:cxnLst/>
              <a:rect l="l" t="t" r="r" b="b"/>
              <a:pathLst>
                <a:path w="1865629" h="1118870">
                  <a:moveTo>
                    <a:pt x="0" y="0"/>
                  </a:moveTo>
                  <a:lnTo>
                    <a:pt x="0" y="1118615"/>
                  </a:lnTo>
                  <a:lnTo>
                    <a:pt x="1865375" y="1118615"/>
                  </a:lnTo>
                  <a:lnTo>
                    <a:pt x="1865375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00277" y="3110483"/>
            <a:ext cx="1865630" cy="1118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450">
              <a:latin typeface="Times New Roman"/>
              <a:cs typeface="Times New Roman"/>
            </a:endParaRPr>
          </a:p>
          <a:p>
            <a:pPr marL="150495" marR="144145" indent="1270" algn="ctr">
              <a:lnSpc>
                <a:spcPct val="91400"/>
              </a:lnSpc>
            </a:pPr>
            <a:r>
              <a:rPr sz="1450" spc="40" dirty="0">
                <a:solidFill>
                  <a:srgbClr val="FFFFFF"/>
                </a:solidFill>
                <a:latin typeface="Trebuchet MS"/>
                <a:cs typeface="Trebuchet MS"/>
              </a:rPr>
              <a:t>Registrazione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rebuchet MS"/>
                <a:cs typeface="Trebuchet MS"/>
              </a:rPr>
              <a:t>Ente</a:t>
            </a:r>
            <a:r>
              <a:rPr sz="14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Ospitante</a:t>
            </a:r>
            <a:r>
              <a:rPr sz="14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Portale</a:t>
            </a:r>
            <a:r>
              <a:rPr sz="145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Tirocini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07411" y="3120008"/>
            <a:ext cx="2290445" cy="1130300"/>
            <a:chOff x="5407411" y="3120008"/>
            <a:chExt cx="2290445" cy="1130300"/>
          </a:xfrm>
        </p:grpSpPr>
        <p:sp>
          <p:nvSpPr>
            <p:cNvPr id="16" name="object 16"/>
            <p:cNvSpPr/>
            <p:nvPr/>
          </p:nvSpPr>
          <p:spPr>
            <a:xfrm>
              <a:off x="5413121" y="3125723"/>
              <a:ext cx="2284730" cy="1118870"/>
            </a:xfrm>
            <a:custGeom>
              <a:avLst/>
              <a:gdLst/>
              <a:ahLst/>
              <a:cxnLst/>
              <a:rect l="l" t="t" r="r" b="b"/>
              <a:pathLst>
                <a:path w="2284729" h="1118870">
                  <a:moveTo>
                    <a:pt x="2284476" y="600468"/>
                  </a:moveTo>
                  <a:lnTo>
                    <a:pt x="2212848" y="557796"/>
                  </a:lnTo>
                  <a:lnTo>
                    <a:pt x="2209800" y="559320"/>
                  </a:lnTo>
                  <a:lnTo>
                    <a:pt x="2209800" y="563892"/>
                  </a:lnTo>
                  <a:lnTo>
                    <a:pt x="2268804" y="597420"/>
                  </a:lnTo>
                  <a:lnTo>
                    <a:pt x="2090928" y="597420"/>
                  </a:lnTo>
                  <a:lnTo>
                    <a:pt x="2090928" y="556272"/>
                  </a:lnTo>
                  <a:lnTo>
                    <a:pt x="1865376" y="556272"/>
                  </a:lnTo>
                  <a:lnTo>
                    <a:pt x="1865376" y="0"/>
                  </a:lnTo>
                  <a:lnTo>
                    <a:pt x="0" y="0"/>
                  </a:lnTo>
                  <a:lnTo>
                    <a:pt x="0" y="1118616"/>
                  </a:lnTo>
                  <a:lnTo>
                    <a:pt x="1865376" y="1118616"/>
                  </a:lnTo>
                  <a:lnTo>
                    <a:pt x="1865376" y="562368"/>
                  </a:lnTo>
                  <a:lnTo>
                    <a:pt x="2086356" y="562368"/>
                  </a:lnTo>
                  <a:lnTo>
                    <a:pt x="2086356" y="601992"/>
                  </a:lnTo>
                  <a:lnTo>
                    <a:pt x="2090928" y="601992"/>
                  </a:lnTo>
                  <a:lnTo>
                    <a:pt x="2269121" y="601992"/>
                  </a:lnTo>
                  <a:lnTo>
                    <a:pt x="2209800" y="637044"/>
                  </a:lnTo>
                  <a:lnTo>
                    <a:pt x="2209800" y="640092"/>
                  </a:lnTo>
                  <a:lnTo>
                    <a:pt x="2211324" y="641616"/>
                  </a:lnTo>
                  <a:lnTo>
                    <a:pt x="2212848" y="641616"/>
                  </a:lnTo>
                  <a:lnTo>
                    <a:pt x="2278380" y="603961"/>
                  </a:lnTo>
                  <a:lnTo>
                    <a:pt x="2284476" y="600468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3126" y="3125723"/>
              <a:ext cx="1865630" cy="1118870"/>
            </a:xfrm>
            <a:custGeom>
              <a:avLst/>
              <a:gdLst/>
              <a:ahLst/>
              <a:cxnLst/>
              <a:rect l="l" t="t" r="r" b="b"/>
              <a:pathLst>
                <a:path w="1865629" h="1118870">
                  <a:moveTo>
                    <a:pt x="0" y="0"/>
                  </a:moveTo>
                  <a:lnTo>
                    <a:pt x="0" y="1118615"/>
                  </a:lnTo>
                  <a:lnTo>
                    <a:pt x="1865375" y="1118615"/>
                  </a:lnTo>
                  <a:lnTo>
                    <a:pt x="1865375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13125" y="3125723"/>
            <a:ext cx="1865630" cy="11188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70"/>
              </a:spcBef>
            </a:pPr>
            <a:endParaRPr sz="1450">
              <a:latin typeface="Times New Roman"/>
              <a:cs typeface="Times New Roman"/>
            </a:endParaRPr>
          </a:p>
          <a:p>
            <a:pPr marL="360680" marR="293370" indent="-64135">
              <a:lnSpc>
                <a:spcPts val="1600"/>
              </a:lnSpc>
            </a:pPr>
            <a:r>
              <a:rPr sz="1450" spc="40" dirty="0">
                <a:solidFill>
                  <a:srgbClr val="FFFFFF"/>
                </a:solidFill>
                <a:latin typeface="Trebuchet MS"/>
                <a:cs typeface="Trebuchet MS"/>
              </a:rPr>
              <a:t>Sottoscrizione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rebuchet MS"/>
                <a:cs typeface="Trebuchet MS"/>
              </a:rPr>
              <a:t>Convenzione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11630" y="3159632"/>
            <a:ext cx="5484495" cy="1377315"/>
            <a:chOff x="4111630" y="3159632"/>
            <a:chExt cx="5484495" cy="1377315"/>
          </a:xfrm>
        </p:grpSpPr>
        <p:sp>
          <p:nvSpPr>
            <p:cNvPr id="20" name="object 20"/>
            <p:cNvSpPr/>
            <p:nvPr/>
          </p:nvSpPr>
          <p:spPr>
            <a:xfrm>
              <a:off x="4111625" y="3165347"/>
              <a:ext cx="5478780" cy="1372235"/>
            </a:xfrm>
            <a:custGeom>
              <a:avLst/>
              <a:gdLst/>
              <a:ahLst/>
              <a:cxnLst/>
              <a:rect l="l" t="t" r="r" b="b"/>
              <a:pathLst>
                <a:path w="5478780" h="1372235">
                  <a:moveTo>
                    <a:pt x="5478780" y="0"/>
                  </a:moveTo>
                  <a:lnTo>
                    <a:pt x="3613404" y="0"/>
                  </a:lnTo>
                  <a:lnTo>
                    <a:pt x="3613404" y="1120140"/>
                  </a:lnTo>
                  <a:lnTo>
                    <a:pt x="4543044" y="1120140"/>
                  </a:lnTo>
                  <a:lnTo>
                    <a:pt x="4543044" y="1257312"/>
                  </a:lnTo>
                  <a:lnTo>
                    <a:pt x="38100" y="1257312"/>
                  </a:lnTo>
                  <a:lnTo>
                    <a:pt x="38100" y="1355191"/>
                  </a:lnTo>
                  <a:lnTo>
                    <a:pt x="41148" y="1360347"/>
                  </a:lnTo>
                  <a:lnTo>
                    <a:pt x="41859" y="1361567"/>
                  </a:lnTo>
                  <a:lnTo>
                    <a:pt x="4572" y="1298460"/>
                  </a:lnTo>
                  <a:lnTo>
                    <a:pt x="1524" y="1296936"/>
                  </a:lnTo>
                  <a:lnTo>
                    <a:pt x="0" y="1301508"/>
                  </a:lnTo>
                  <a:lnTo>
                    <a:pt x="38100" y="1366418"/>
                  </a:lnTo>
                  <a:lnTo>
                    <a:pt x="38100" y="1367040"/>
                  </a:lnTo>
                  <a:lnTo>
                    <a:pt x="38468" y="1367040"/>
                  </a:lnTo>
                  <a:lnTo>
                    <a:pt x="41148" y="1371612"/>
                  </a:lnTo>
                  <a:lnTo>
                    <a:pt x="43827" y="1367040"/>
                  </a:lnTo>
                  <a:lnTo>
                    <a:pt x="44196" y="1367040"/>
                  </a:lnTo>
                  <a:lnTo>
                    <a:pt x="44196" y="1366418"/>
                  </a:lnTo>
                  <a:lnTo>
                    <a:pt x="82296" y="1301508"/>
                  </a:lnTo>
                  <a:lnTo>
                    <a:pt x="82296" y="1296936"/>
                  </a:lnTo>
                  <a:lnTo>
                    <a:pt x="77724" y="1298460"/>
                  </a:lnTo>
                  <a:lnTo>
                    <a:pt x="44196" y="1357464"/>
                  </a:lnTo>
                  <a:lnTo>
                    <a:pt x="44196" y="1263408"/>
                  </a:lnTo>
                  <a:lnTo>
                    <a:pt x="4543044" y="1263408"/>
                  </a:lnTo>
                  <a:lnTo>
                    <a:pt x="4546092" y="1263408"/>
                  </a:lnTo>
                  <a:lnTo>
                    <a:pt x="4549140" y="1263408"/>
                  </a:lnTo>
                  <a:lnTo>
                    <a:pt x="4549140" y="1120140"/>
                  </a:lnTo>
                  <a:lnTo>
                    <a:pt x="5478780" y="1120140"/>
                  </a:lnTo>
                  <a:lnTo>
                    <a:pt x="5478780" y="0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25033" y="3165347"/>
              <a:ext cx="1865630" cy="1120140"/>
            </a:xfrm>
            <a:custGeom>
              <a:avLst/>
              <a:gdLst/>
              <a:ahLst/>
              <a:cxnLst/>
              <a:rect l="l" t="t" r="r" b="b"/>
              <a:pathLst>
                <a:path w="1865629" h="1120139">
                  <a:moveTo>
                    <a:pt x="0" y="0"/>
                  </a:moveTo>
                  <a:lnTo>
                    <a:pt x="0" y="1120139"/>
                  </a:lnTo>
                  <a:lnTo>
                    <a:pt x="1865375" y="1120139"/>
                  </a:lnTo>
                  <a:lnTo>
                    <a:pt x="1865375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25033" y="3165347"/>
            <a:ext cx="1865630" cy="112014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25755" marR="322580" indent="-635" algn="ctr">
              <a:lnSpc>
                <a:spcPct val="91500"/>
              </a:lnSpc>
              <a:spcBef>
                <a:spcPts val="1130"/>
              </a:spcBef>
            </a:pPr>
            <a:r>
              <a:rPr sz="1450" spc="40" dirty="0">
                <a:solidFill>
                  <a:srgbClr val="FFFFFF"/>
                </a:solidFill>
                <a:latin typeface="Trebuchet MS"/>
                <a:cs typeface="Trebuchet MS"/>
              </a:rPr>
              <a:t>Inserimento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rebuchet MS"/>
                <a:cs typeface="Trebuchet MS"/>
              </a:rPr>
              <a:t>Progetto</a:t>
            </a:r>
            <a:r>
              <a:rPr sz="14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rebuchet MS"/>
                <a:cs typeface="Trebuchet MS"/>
              </a:rPr>
              <a:t>Formativo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rebuchet MS"/>
                <a:cs typeface="Trebuchet MS"/>
              </a:rPr>
              <a:t>Approvazione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14374" y="4560188"/>
            <a:ext cx="2188210" cy="1130300"/>
            <a:chOff x="3214374" y="4560188"/>
            <a:chExt cx="2188210" cy="1130300"/>
          </a:xfrm>
        </p:grpSpPr>
        <p:sp>
          <p:nvSpPr>
            <p:cNvPr id="24" name="object 24"/>
            <p:cNvSpPr/>
            <p:nvPr/>
          </p:nvSpPr>
          <p:spPr>
            <a:xfrm>
              <a:off x="3220085" y="4565903"/>
              <a:ext cx="2182495" cy="1118870"/>
            </a:xfrm>
            <a:custGeom>
              <a:avLst/>
              <a:gdLst/>
              <a:ahLst/>
              <a:cxnLst/>
              <a:rect l="l" t="t" r="r" b="b"/>
              <a:pathLst>
                <a:path w="2182495" h="1118870">
                  <a:moveTo>
                    <a:pt x="2182368" y="551700"/>
                  </a:moveTo>
                  <a:lnTo>
                    <a:pt x="2110740" y="510552"/>
                  </a:lnTo>
                  <a:lnTo>
                    <a:pt x="2107692" y="512076"/>
                  </a:lnTo>
                  <a:lnTo>
                    <a:pt x="2107692" y="515124"/>
                  </a:lnTo>
                  <a:lnTo>
                    <a:pt x="2164435" y="548652"/>
                  </a:lnTo>
                  <a:lnTo>
                    <a:pt x="2034540" y="548652"/>
                  </a:lnTo>
                  <a:lnTo>
                    <a:pt x="2034540" y="556272"/>
                  </a:lnTo>
                  <a:lnTo>
                    <a:pt x="1865376" y="556272"/>
                  </a:lnTo>
                  <a:lnTo>
                    <a:pt x="1865376" y="0"/>
                  </a:lnTo>
                  <a:lnTo>
                    <a:pt x="0" y="0"/>
                  </a:lnTo>
                  <a:lnTo>
                    <a:pt x="0" y="1118616"/>
                  </a:lnTo>
                  <a:lnTo>
                    <a:pt x="1865376" y="1118616"/>
                  </a:lnTo>
                  <a:lnTo>
                    <a:pt x="1865376" y="562368"/>
                  </a:lnTo>
                  <a:lnTo>
                    <a:pt x="2034540" y="562368"/>
                  </a:lnTo>
                  <a:lnTo>
                    <a:pt x="2040636" y="562368"/>
                  </a:lnTo>
                  <a:lnTo>
                    <a:pt x="2040636" y="554748"/>
                  </a:lnTo>
                  <a:lnTo>
                    <a:pt x="2166696" y="554748"/>
                  </a:lnTo>
                  <a:lnTo>
                    <a:pt x="2107692" y="588276"/>
                  </a:lnTo>
                  <a:lnTo>
                    <a:pt x="2107692" y="592848"/>
                  </a:lnTo>
                  <a:lnTo>
                    <a:pt x="2110740" y="592848"/>
                  </a:lnTo>
                  <a:lnTo>
                    <a:pt x="2176272" y="555193"/>
                  </a:lnTo>
                  <a:lnTo>
                    <a:pt x="2182368" y="551700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0089" y="4565903"/>
              <a:ext cx="1865630" cy="1118870"/>
            </a:xfrm>
            <a:custGeom>
              <a:avLst/>
              <a:gdLst/>
              <a:ahLst/>
              <a:cxnLst/>
              <a:rect l="l" t="t" r="r" b="b"/>
              <a:pathLst>
                <a:path w="1865629" h="1118870">
                  <a:moveTo>
                    <a:pt x="0" y="0"/>
                  </a:moveTo>
                  <a:lnTo>
                    <a:pt x="0" y="1118615"/>
                  </a:lnTo>
                  <a:lnTo>
                    <a:pt x="1865375" y="1118615"/>
                  </a:lnTo>
                  <a:lnTo>
                    <a:pt x="1865375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220090" y="4565903"/>
            <a:ext cx="1865630" cy="1118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450">
              <a:latin typeface="Times New Roman"/>
              <a:cs typeface="Times New Roman"/>
            </a:endParaRPr>
          </a:p>
          <a:p>
            <a:pPr marL="160020" marR="156210" indent="-1270" algn="ctr">
              <a:lnSpc>
                <a:spcPct val="91400"/>
              </a:lnSpc>
            </a:pPr>
            <a:r>
              <a:rPr sz="1450" spc="55" dirty="0">
                <a:solidFill>
                  <a:srgbClr val="FFFFFF"/>
                </a:solidFill>
                <a:latin typeface="Trebuchet MS"/>
                <a:cs typeface="Trebuchet MS"/>
              </a:rPr>
              <a:t>Approvazione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4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progetto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4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parte</a:t>
            </a:r>
            <a:r>
              <a:rPr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dello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rebuchet MS"/>
                <a:cs typeface="Trebuchet MS"/>
              </a:rPr>
              <a:t>studente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24175" y="4552569"/>
            <a:ext cx="2359025" cy="1130300"/>
            <a:chOff x="5424175" y="4552569"/>
            <a:chExt cx="2359025" cy="1130300"/>
          </a:xfrm>
        </p:grpSpPr>
        <p:sp>
          <p:nvSpPr>
            <p:cNvPr id="28" name="object 28"/>
            <p:cNvSpPr/>
            <p:nvPr/>
          </p:nvSpPr>
          <p:spPr>
            <a:xfrm>
              <a:off x="5429885" y="4558283"/>
              <a:ext cx="2353310" cy="1118870"/>
            </a:xfrm>
            <a:custGeom>
              <a:avLst/>
              <a:gdLst/>
              <a:ahLst/>
              <a:cxnLst/>
              <a:rect l="l" t="t" r="r" b="b"/>
              <a:pathLst>
                <a:path w="2353309" h="1118870">
                  <a:moveTo>
                    <a:pt x="2348484" y="527316"/>
                  </a:moveTo>
                  <a:lnTo>
                    <a:pt x="2347861" y="527316"/>
                  </a:lnTo>
                  <a:lnTo>
                    <a:pt x="2348484" y="527672"/>
                  </a:lnTo>
                  <a:lnTo>
                    <a:pt x="2348484" y="527316"/>
                  </a:lnTo>
                  <a:close/>
                </a:path>
                <a:path w="2353309" h="1118870">
                  <a:moveTo>
                    <a:pt x="2353056" y="530364"/>
                  </a:moveTo>
                  <a:lnTo>
                    <a:pt x="2347861" y="527316"/>
                  </a:lnTo>
                  <a:lnTo>
                    <a:pt x="2282952" y="489216"/>
                  </a:lnTo>
                  <a:lnTo>
                    <a:pt x="2278380" y="489216"/>
                  </a:lnTo>
                  <a:lnTo>
                    <a:pt x="2279904" y="493788"/>
                  </a:lnTo>
                  <a:lnTo>
                    <a:pt x="2338908" y="527316"/>
                  </a:lnTo>
                  <a:lnTo>
                    <a:pt x="2121408" y="527316"/>
                  </a:lnTo>
                  <a:lnTo>
                    <a:pt x="2121408" y="556272"/>
                  </a:lnTo>
                  <a:lnTo>
                    <a:pt x="1865376" y="556272"/>
                  </a:lnTo>
                  <a:lnTo>
                    <a:pt x="1865376" y="0"/>
                  </a:lnTo>
                  <a:lnTo>
                    <a:pt x="0" y="0"/>
                  </a:lnTo>
                  <a:lnTo>
                    <a:pt x="0" y="1118616"/>
                  </a:lnTo>
                  <a:lnTo>
                    <a:pt x="1865376" y="1118616"/>
                  </a:lnTo>
                  <a:lnTo>
                    <a:pt x="1865376" y="562368"/>
                  </a:lnTo>
                  <a:lnTo>
                    <a:pt x="2121408" y="562368"/>
                  </a:lnTo>
                  <a:lnTo>
                    <a:pt x="2125980" y="562368"/>
                  </a:lnTo>
                  <a:lnTo>
                    <a:pt x="2125980" y="533412"/>
                  </a:lnTo>
                  <a:lnTo>
                    <a:pt x="2336647" y="533412"/>
                  </a:lnTo>
                  <a:lnTo>
                    <a:pt x="2279904" y="566940"/>
                  </a:lnTo>
                  <a:lnTo>
                    <a:pt x="2278380" y="569988"/>
                  </a:lnTo>
                  <a:lnTo>
                    <a:pt x="2282952" y="571512"/>
                  </a:lnTo>
                  <a:lnTo>
                    <a:pt x="2347861" y="533412"/>
                  </a:lnTo>
                  <a:lnTo>
                    <a:pt x="2348484" y="533412"/>
                  </a:lnTo>
                  <a:lnTo>
                    <a:pt x="2348484" y="533057"/>
                  </a:lnTo>
                  <a:lnTo>
                    <a:pt x="2353056" y="530364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9890" y="4558284"/>
              <a:ext cx="1865630" cy="1118870"/>
            </a:xfrm>
            <a:custGeom>
              <a:avLst/>
              <a:gdLst/>
              <a:ahLst/>
              <a:cxnLst/>
              <a:rect l="l" t="t" r="r" b="b"/>
              <a:pathLst>
                <a:path w="1865629" h="1118870">
                  <a:moveTo>
                    <a:pt x="0" y="0"/>
                  </a:moveTo>
                  <a:lnTo>
                    <a:pt x="0" y="1118615"/>
                  </a:lnTo>
                  <a:lnTo>
                    <a:pt x="1865375" y="1118615"/>
                  </a:lnTo>
                  <a:lnTo>
                    <a:pt x="1865375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429889" y="4558283"/>
            <a:ext cx="1865630" cy="1118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450">
              <a:latin typeface="Times New Roman"/>
              <a:cs typeface="Times New Roman"/>
            </a:endParaRPr>
          </a:p>
          <a:p>
            <a:pPr marL="160020" marR="156210" indent="-1270" algn="ctr">
              <a:lnSpc>
                <a:spcPct val="91400"/>
              </a:lnSpc>
            </a:pPr>
            <a:r>
              <a:rPr sz="1450" spc="55" dirty="0">
                <a:solidFill>
                  <a:srgbClr val="FFFFFF"/>
                </a:solidFill>
                <a:latin typeface="Trebuchet MS"/>
                <a:cs typeface="Trebuchet MS"/>
              </a:rPr>
              <a:t>Approvazione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4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rebuchet MS"/>
                <a:cs typeface="Trebuchet MS"/>
              </a:rPr>
              <a:t>progetto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45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parte</a:t>
            </a:r>
            <a:r>
              <a:rPr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rebuchet MS"/>
                <a:cs typeface="Trebuchet MS"/>
              </a:rPr>
              <a:t>docente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06333" y="4523759"/>
            <a:ext cx="1877060" cy="1130300"/>
            <a:chOff x="7806333" y="4523759"/>
            <a:chExt cx="1877060" cy="1130300"/>
          </a:xfrm>
        </p:grpSpPr>
        <p:sp>
          <p:nvSpPr>
            <p:cNvPr id="32" name="object 32"/>
            <p:cNvSpPr/>
            <p:nvPr/>
          </p:nvSpPr>
          <p:spPr>
            <a:xfrm>
              <a:off x="7811902" y="4529327"/>
              <a:ext cx="1865630" cy="1118870"/>
            </a:xfrm>
            <a:custGeom>
              <a:avLst/>
              <a:gdLst/>
              <a:ahLst/>
              <a:cxnLst/>
              <a:rect l="l" t="t" r="r" b="b"/>
              <a:pathLst>
                <a:path w="1865629" h="1118870">
                  <a:moveTo>
                    <a:pt x="1865375" y="1118615"/>
                  </a:moveTo>
                  <a:lnTo>
                    <a:pt x="1865375" y="0"/>
                  </a:lnTo>
                  <a:lnTo>
                    <a:pt x="0" y="0"/>
                  </a:lnTo>
                  <a:lnTo>
                    <a:pt x="0" y="1118615"/>
                  </a:lnTo>
                  <a:lnTo>
                    <a:pt x="1865375" y="1118615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11902" y="4529327"/>
              <a:ext cx="1865630" cy="1118870"/>
            </a:xfrm>
            <a:custGeom>
              <a:avLst/>
              <a:gdLst/>
              <a:ahLst/>
              <a:cxnLst/>
              <a:rect l="l" t="t" r="r" b="b"/>
              <a:pathLst>
                <a:path w="1865629" h="1118870">
                  <a:moveTo>
                    <a:pt x="0" y="0"/>
                  </a:moveTo>
                  <a:lnTo>
                    <a:pt x="0" y="1118615"/>
                  </a:lnTo>
                  <a:lnTo>
                    <a:pt x="1865375" y="1118615"/>
                  </a:lnTo>
                  <a:lnTo>
                    <a:pt x="1865375" y="0"/>
                  </a:lnTo>
                  <a:lnTo>
                    <a:pt x="0" y="0"/>
                  </a:lnTo>
                  <a:close/>
                </a:path>
              </a:pathLst>
            </a:custGeom>
            <a:ln w="11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11902" y="4529327"/>
            <a:ext cx="1865630" cy="111887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18745" marR="114300" indent="635" algn="ctr">
              <a:lnSpc>
                <a:spcPct val="91500"/>
              </a:lnSpc>
              <a:spcBef>
                <a:spcPts val="1120"/>
              </a:spcBef>
            </a:pPr>
            <a:r>
              <a:rPr sz="1450" spc="65" dirty="0">
                <a:solidFill>
                  <a:srgbClr val="FFFFFF"/>
                </a:solidFill>
                <a:latin typeface="Trebuchet MS"/>
                <a:cs typeface="Trebuchet MS"/>
              </a:rPr>
              <a:t>Avvio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Trebuchet MS"/>
                <a:cs typeface="Trebuchet MS"/>
              </a:rPr>
              <a:t>parte</a:t>
            </a:r>
            <a:r>
              <a:rPr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dell’Ufficio</a:t>
            </a:r>
            <a:r>
              <a:rPr sz="14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Trebuchet MS"/>
                <a:cs typeface="Trebuchet MS"/>
              </a:rPr>
              <a:t>Tirocini</a:t>
            </a:r>
            <a:r>
              <a:rPr sz="14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rebuchet MS"/>
                <a:cs typeface="Trebuchet MS"/>
              </a:rPr>
              <a:t>decorrenza</a:t>
            </a:r>
            <a:r>
              <a:rPr sz="14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4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rebuchet MS"/>
                <a:cs typeface="Trebuchet MS"/>
              </a:rPr>
              <a:t>giorni</a:t>
            </a:r>
            <a:r>
              <a:rPr sz="145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rebuchet MS"/>
                <a:cs typeface="Trebuchet MS"/>
              </a:rPr>
              <a:t>successivi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3296" y="2177287"/>
            <a:ext cx="1081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latin typeface="Trebuchet MS"/>
                <a:cs typeface="Trebuchet MS"/>
              </a:rPr>
              <a:t>Studente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Wingdings"/>
                <a:cs typeface="Wingdings"/>
              </a:rPr>
              <a:t>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3296" y="3245610"/>
            <a:ext cx="2487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latin typeface="Trebuchet MS"/>
                <a:cs typeface="Trebuchet MS"/>
              </a:rPr>
              <a:t>Azienda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b="1" spc="70" dirty="0">
                <a:latin typeface="Trebuchet MS"/>
                <a:cs typeface="Trebuchet MS"/>
              </a:rPr>
              <a:t>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b="1" spc="75" dirty="0">
                <a:latin typeface="Trebuchet MS"/>
                <a:cs typeface="Trebuchet MS"/>
              </a:rPr>
              <a:t>Ente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b="1" spc="70" dirty="0">
                <a:latin typeface="Trebuchet MS"/>
                <a:cs typeface="Trebuchet MS"/>
              </a:rPr>
              <a:t>Ospitante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Wingdings"/>
                <a:cs typeface="Wingdings"/>
              </a:rPr>
              <a:t>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301" y="4742177"/>
            <a:ext cx="29070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latin typeface="Trebuchet MS"/>
                <a:cs typeface="Trebuchet MS"/>
              </a:rPr>
              <a:t>Studente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b="1" spc="70" dirty="0">
                <a:latin typeface="Trebuchet MS"/>
                <a:cs typeface="Trebuchet MS"/>
              </a:rPr>
              <a:t>docente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spc="55" dirty="0">
                <a:latin typeface="Trebuchet MS"/>
                <a:cs typeface="Trebuchet MS"/>
              </a:rPr>
              <a:t>referente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Wingdings"/>
                <a:cs typeface="Wingdings"/>
              </a:rPr>
              <a:t>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b="1" spc="60" dirty="0">
                <a:latin typeface="Trebuchet MS"/>
                <a:cs typeface="Trebuchet MS"/>
              </a:rPr>
              <a:t>Ufficio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Tirocini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Wingdings"/>
                <a:cs typeface="Wingdings"/>
              </a:rPr>
              <a:t></a:t>
            </a:r>
            <a:endParaRPr sz="1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2118" y="1415795"/>
            <a:ext cx="3080385" cy="2927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0"/>
              </a:lnSpc>
            </a:pPr>
            <a:r>
              <a:rPr sz="1900" spc="70" dirty="0">
                <a:latin typeface="Trebuchet MS"/>
                <a:cs typeface="Trebuchet MS"/>
              </a:rPr>
              <a:t>21/09/2023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al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13/10/2023;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872" y="1305864"/>
            <a:ext cx="10153015" cy="10420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b="1" spc="80" dirty="0">
                <a:latin typeface="Trebuchet MS"/>
                <a:cs typeface="Trebuchet MS"/>
              </a:rPr>
              <a:t>Compilazione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b="1" spc="60" dirty="0">
                <a:latin typeface="Trebuchet MS"/>
                <a:cs typeface="Trebuchet MS"/>
              </a:rPr>
              <a:t>online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della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b="1" spc="114" dirty="0">
                <a:latin typeface="Trebuchet MS"/>
                <a:cs typeface="Trebuchet MS"/>
              </a:rPr>
              <a:t>domanda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tirocinio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dal</a:t>
            </a:r>
            <a:endParaRPr sz="1900">
              <a:latin typeface="Trebuchet MS"/>
              <a:cs typeface="Trebuchet MS"/>
            </a:endParaRPr>
          </a:p>
          <a:p>
            <a:pPr marL="312420" marR="5080" indent="-300355">
              <a:lnSpc>
                <a:spcPts val="2080"/>
              </a:lnSpc>
              <a:spcBef>
                <a:spcPts val="919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b="1" spc="80" dirty="0">
                <a:latin typeface="Trebuchet MS"/>
                <a:cs typeface="Trebuchet MS"/>
              </a:rPr>
              <a:t>Individuazione</a:t>
            </a:r>
            <a:r>
              <a:rPr sz="1900" spc="3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dell’ente</a:t>
            </a:r>
            <a:r>
              <a:rPr sz="1900" spc="345" dirty="0">
                <a:latin typeface="Times New Roman"/>
                <a:cs typeface="Times New Roman"/>
              </a:rPr>
              <a:t> </a:t>
            </a:r>
            <a:r>
              <a:rPr sz="1900" b="1" spc="114" dirty="0">
                <a:latin typeface="Trebuchet MS"/>
                <a:cs typeface="Trebuchet MS"/>
              </a:rPr>
              <a:t>ospitante</a:t>
            </a:r>
            <a:r>
              <a:rPr sz="1900" spc="340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con</a:t>
            </a:r>
            <a:r>
              <a:rPr sz="1900" spc="3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350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supervisione</a:t>
            </a:r>
            <a:r>
              <a:rPr sz="1900" spc="3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3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tutor</a:t>
            </a:r>
            <a:r>
              <a:rPr sz="1900" spc="3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3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360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docente</a:t>
            </a:r>
            <a:r>
              <a:rPr sz="1900" spc="34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(lo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studente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può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avanzare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delle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proposte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120" dirty="0">
                <a:latin typeface="Trebuchet MS"/>
                <a:cs typeface="Trebuchet MS"/>
              </a:rPr>
              <a:t>se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ha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già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avuto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contatti)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872" y="2404363"/>
            <a:ext cx="479615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12420" algn="l"/>
                <a:tab pos="2604770" algn="l"/>
              </a:tabLst>
            </a:pPr>
            <a:r>
              <a:rPr sz="1900" b="1" spc="95" dirty="0">
                <a:latin typeface="Trebuchet MS"/>
                <a:cs typeface="Trebuchet MS"/>
              </a:rPr>
              <a:t>Registrazione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b="1" spc="65" dirty="0">
                <a:latin typeface="Trebuchet MS"/>
                <a:cs typeface="Trebuchet MS"/>
              </a:rPr>
              <a:t>dell’azienda/Ente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062" y="2404363"/>
            <a:ext cx="480568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09114" algn="l"/>
                <a:tab pos="2580005" algn="l"/>
                <a:tab pos="3961129" algn="l"/>
              </a:tabLst>
            </a:pPr>
            <a:r>
              <a:rPr sz="1900" b="1" spc="100" dirty="0">
                <a:latin typeface="Trebuchet MS"/>
                <a:cs typeface="Trebuchet MS"/>
              </a:rPr>
              <a:t>Ospitante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5" dirty="0">
                <a:latin typeface="Trebuchet MS"/>
                <a:cs typeface="Trebuchet MS"/>
              </a:rPr>
              <a:t>al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rebuchet MS"/>
                <a:cs typeface="Trebuchet MS"/>
              </a:rPr>
              <a:t>portale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rebuchet MS"/>
                <a:cs typeface="Trebuchet MS"/>
              </a:rPr>
              <a:t>Tirocini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872" y="2668014"/>
            <a:ext cx="10153015" cy="34105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12420" marR="5715" algn="just">
              <a:lnSpc>
                <a:spcPts val="2090"/>
              </a:lnSpc>
              <a:spcBef>
                <a:spcPts val="359"/>
              </a:spcBef>
            </a:pPr>
            <a:r>
              <a:rPr sz="1900" u="sng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https://sportello.unibg.it/Home.do</a:t>
            </a:r>
            <a:r>
              <a:rPr sz="1900" dirty="0">
                <a:latin typeface="Trebuchet MS"/>
                <a:cs typeface="Trebuchet MS"/>
              </a:rPr>
              <a:t>,</a:t>
            </a:r>
            <a:r>
              <a:rPr sz="1900" spc="315" dirty="0">
                <a:latin typeface="Times New Roman"/>
                <a:cs typeface="Times New Roman"/>
              </a:rPr>
              <a:t> </a:t>
            </a:r>
            <a:r>
              <a:rPr sz="1900" spc="114" dirty="0">
                <a:latin typeface="Trebuchet MS"/>
                <a:cs typeface="Trebuchet MS"/>
              </a:rPr>
              <a:t>se</a:t>
            </a:r>
            <a:r>
              <a:rPr sz="1900" spc="305" dirty="0">
                <a:latin typeface="Times New Roman"/>
                <a:cs typeface="Times New Roman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non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ancora</a:t>
            </a:r>
            <a:r>
              <a:rPr sz="1900" spc="3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effettuata.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L’Ufficio</a:t>
            </a:r>
            <a:r>
              <a:rPr sz="1900" spc="3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Tirocini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valida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richiesta</a:t>
            </a:r>
            <a:r>
              <a:rPr sz="1900" spc="1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accredita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l’ente.</a:t>
            </a:r>
            <a:endParaRPr sz="1900">
              <a:latin typeface="Trebuchet MS"/>
              <a:cs typeface="Trebuchet MS"/>
            </a:endParaRPr>
          </a:p>
          <a:p>
            <a:pPr marL="310515" marR="5080" indent="-298450" algn="just">
              <a:lnSpc>
                <a:spcPct val="91300"/>
              </a:lnSpc>
              <a:spcBef>
                <a:spcPts val="840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b="1" spc="110" dirty="0">
                <a:latin typeface="Trebuchet MS"/>
                <a:cs typeface="Trebuchet MS"/>
              </a:rPr>
              <a:t>Sottoscrizione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b="1" spc="95" dirty="0">
                <a:latin typeface="Trebuchet MS"/>
                <a:cs typeface="Trebuchet MS"/>
              </a:rPr>
              <a:t>Convenzione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Aziendale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per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tirocini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e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b="1" spc="100" dirty="0">
                <a:latin typeface="Trebuchet MS"/>
                <a:cs typeface="Trebuchet MS"/>
              </a:rPr>
              <a:t>richiesta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b="1" spc="90" dirty="0">
                <a:latin typeface="Trebuchet MS"/>
                <a:cs typeface="Trebuchet MS"/>
              </a:rPr>
              <a:t>attivazione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b="1" spc="30" dirty="0">
                <a:latin typeface="Trebuchet MS"/>
                <a:cs typeface="Trebuchet MS"/>
              </a:rPr>
              <a:t>del</a:t>
            </a:r>
            <a:r>
              <a:rPr sz="1900" spc="30" dirty="0">
                <a:latin typeface="Times New Roman"/>
                <a:cs typeface="Times New Roman"/>
              </a:rPr>
              <a:t> 	</a:t>
            </a:r>
            <a:r>
              <a:rPr sz="1900" b="1" spc="45" dirty="0">
                <a:latin typeface="Trebuchet MS"/>
                <a:cs typeface="Trebuchet MS"/>
              </a:rPr>
              <a:t>tirocinio</a:t>
            </a:r>
            <a:r>
              <a:rPr sz="1900" spc="45" dirty="0">
                <a:latin typeface="Trebuchet MS"/>
                <a:cs typeface="Trebuchet MS"/>
              </a:rPr>
              <a:t>,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inserendo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il</a:t>
            </a:r>
            <a:r>
              <a:rPr sz="1900" spc="185" dirty="0">
                <a:latin typeface="Times New Roman"/>
                <a:cs typeface="Times New Roman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numero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matricola</a:t>
            </a:r>
            <a:r>
              <a:rPr sz="1900" spc="1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candidato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selezionato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b="1" spc="90" dirty="0">
                <a:latin typeface="Trebuchet MS"/>
                <a:cs typeface="Trebuchet MS"/>
              </a:rPr>
              <a:t>compilando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rebuchet MS"/>
                <a:cs typeface="Trebuchet MS"/>
              </a:rPr>
              <a:t>il</a:t>
            </a:r>
            <a:r>
              <a:rPr sz="1900" spc="-25" dirty="0">
                <a:latin typeface="Times New Roman"/>
                <a:cs typeface="Times New Roman"/>
              </a:rPr>
              <a:t> 	</a:t>
            </a:r>
            <a:r>
              <a:rPr sz="1900" b="1" spc="130" dirty="0">
                <a:latin typeface="Trebuchet MS"/>
                <a:cs typeface="Trebuchet MS"/>
              </a:rPr>
              <a:t>progetto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b="1" spc="65" dirty="0">
                <a:latin typeface="Trebuchet MS"/>
                <a:cs typeface="Trebuchet MS"/>
              </a:rPr>
              <a:t>formativo</a:t>
            </a:r>
            <a:r>
              <a:rPr sz="1900" spc="65" dirty="0"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 marL="310515" marR="5080" indent="-298450" algn="just">
              <a:lnSpc>
                <a:spcPct val="91300"/>
              </a:lnSpc>
              <a:spcBef>
                <a:spcPts val="869"/>
              </a:spcBef>
              <a:buFont typeface="Arial MT"/>
              <a:buChar char="•"/>
              <a:tabLst>
                <a:tab pos="312420" algn="l"/>
              </a:tabLst>
            </a:pPr>
            <a:r>
              <a:rPr sz="1900" b="1" spc="75" dirty="0">
                <a:latin typeface="Trebuchet MS"/>
                <a:cs typeface="Trebuchet MS"/>
              </a:rPr>
              <a:t>Approvazione,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b="1" spc="120" dirty="0">
                <a:latin typeface="Trebuchet MS"/>
                <a:cs typeface="Trebuchet MS"/>
              </a:rPr>
              <a:t>da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b="1" spc="100" dirty="0">
                <a:latin typeface="Trebuchet MS"/>
                <a:cs typeface="Trebuchet MS"/>
              </a:rPr>
              <a:t>parte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b="1" spc="50" dirty="0">
                <a:latin typeface="Trebuchet MS"/>
                <a:cs typeface="Trebuchet MS"/>
              </a:rPr>
              <a:t>dello</a:t>
            </a:r>
            <a:r>
              <a:rPr sz="1900" spc="170" dirty="0">
                <a:latin typeface="Times New Roman"/>
                <a:cs typeface="Times New Roman"/>
              </a:rPr>
              <a:t> </a:t>
            </a:r>
            <a:r>
              <a:rPr sz="1900" b="1" spc="95" dirty="0">
                <a:latin typeface="Trebuchet MS"/>
                <a:cs typeface="Trebuchet MS"/>
              </a:rPr>
              <a:t>studente,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1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progetto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formativo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attraverso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il</a:t>
            </a:r>
            <a:r>
              <a:rPr sz="1900" spc="1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proprio</a:t>
            </a:r>
            <a:r>
              <a:rPr sz="1900" spc="-10" dirty="0">
                <a:latin typeface="Times New Roman"/>
                <a:cs typeface="Times New Roman"/>
              </a:rPr>
              <a:t> 	</a:t>
            </a:r>
            <a:r>
              <a:rPr sz="1900" dirty="0">
                <a:latin typeface="Trebuchet MS"/>
                <a:cs typeface="Trebuchet MS"/>
              </a:rPr>
              <a:t>Sportello</a:t>
            </a:r>
            <a:r>
              <a:rPr sz="1900" spc="26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rebuchet MS"/>
                <a:cs typeface="Trebuchet MS"/>
              </a:rPr>
              <a:t>Internet,</a:t>
            </a:r>
            <a:r>
              <a:rPr sz="1900" spc="254" dirty="0">
                <a:latin typeface="Times New Roman"/>
                <a:cs typeface="Times New Roman"/>
              </a:rPr>
              <a:t>  </a:t>
            </a:r>
            <a:r>
              <a:rPr sz="1900" b="1" spc="90" dirty="0">
                <a:latin typeface="Trebuchet MS"/>
                <a:cs typeface="Trebuchet MS"/>
              </a:rPr>
              <a:t>indicando</a:t>
            </a:r>
            <a:r>
              <a:rPr sz="1900" spc="26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rebuchet MS"/>
                <a:cs typeface="Trebuchet MS"/>
              </a:rPr>
              <a:t>nel</a:t>
            </a:r>
            <a:r>
              <a:rPr sz="1900" spc="265" dirty="0">
                <a:latin typeface="Times New Roman"/>
                <a:cs typeface="Times New Roman"/>
              </a:rPr>
              <a:t>  </a:t>
            </a:r>
            <a:r>
              <a:rPr sz="1900" spc="110" dirty="0">
                <a:latin typeface="Trebuchet MS"/>
                <a:cs typeface="Trebuchet MS"/>
              </a:rPr>
              <a:t>Menu</a:t>
            </a:r>
            <a:r>
              <a:rPr sz="1900" spc="260" dirty="0">
                <a:latin typeface="Times New Roman"/>
                <a:cs typeface="Times New Roman"/>
              </a:rPr>
              <a:t>  </a:t>
            </a:r>
            <a:r>
              <a:rPr sz="1900" spc="60" dirty="0">
                <a:latin typeface="Trebuchet MS"/>
                <a:cs typeface="Trebuchet MS"/>
              </a:rPr>
              <a:t>a</a:t>
            </a:r>
            <a:r>
              <a:rPr sz="1900" spc="26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rebuchet MS"/>
                <a:cs typeface="Trebuchet MS"/>
              </a:rPr>
              <a:t>tendina</a:t>
            </a:r>
            <a:r>
              <a:rPr sz="1900" spc="26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rebuchet MS"/>
                <a:cs typeface="Trebuchet MS"/>
              </a:rPr>
              <a:t>il</a:t>
            </a:r>
            <a:r>
              <a:rPr sz="1900" spc="254" dirty="0">
                <a:latin typeface="Times New Roman"/>
                <a:cs typeface="Times New Roman"/>
              </a:rPr>
              <a:t>  </a:t>
            </a:r>
            <a:r>
              <a:rPr sz="1900" spc="105" dirty="0">
                <a:latin typeface="Trebuchet MS"/>
                <a:cs typeface="Trebuchet MS"/>
              </a:rPr>
              <a:t>cognome</a:t>
            </a:r>
            <a:r>
              <a:rPr sz="1900" spc="254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265" dirty="0">
                <a:latin typeface="Times New Roman"/>
                <a:cs typeface="Times New Roman"/>
              </a:rPr>
              <a:t>  </a:t>
            </a:r>
            <a:r>
              <a:rPr sz="1900" spc="60" dirty="0">
                <a:latin typeface="Trebuchet MS"/>
                <a:cs typeface="Trebuchet MS"/>
              </a:rPr>
              <a:t>docente</a:t>
            </a:r>
            <a:r>
              <a:rPr sz="1900" spc="254" dirty="0">
                <a:latin typeface="Times New Roman"/>
                <a:cs typeface="Times New Roman"/>
              </a:rPr>
              <a:t>  </a:t>
            </a:r>
            <a:r>
              <a:rPr sz="1900" spc="-25" dirty="0">
                <a:latin typeface="Trebuchet MS"/>
                <a:cs typeface="Trebuchet MS"/>
              </a:rPr>
              <a:t>di</a:t>
            </a:r>
            <a:r>
              <a:rPr sz="1900" spc="-25" dirty="0">
                <a:latin typeface="Times New Roman"/>
                <a:cs typeface="Times New Roman"/>
              </a:rPr>
              <a:t> 	</a:t>
            </a:r>
            <a:r>
              <a:rPr sz="1900" spc="-10" dirty="0">
                <a:latin typeface="Trebuchet MS"/>
                <a:cs typeface="Trebuchet MS"/>
              </a:rPr>
              <a:t>riferimento.</a:t>
            </a:r>
            <a:endParaRPr sz="1900">
              <a:latin typeface="Trebuchet MS"/>
              <a:cs typeface="Trebuchet MS"/>
            </a:endParaRPr>
          </a:p>
          <a:p>
            <a:pPr marL="310515" marR="5080" indent="-298450" algn="just">
              <a:lnSpc>
                <a:spcPts val="2090"/>
              </a:lnSpc>
              <a:spcBef>
                <a:spcPts val="915"/>
              </a:spcBef>
              <a:buClr>
                <a:srgbClr val="3791A7"/>
              </a:buClr>
              <a:buFont typeface="Arial MT"/>
              <a:buChar char="•"/>
              <a:tabLst>
                <a:tab pos="312420" algn="l"/>
              </a:tabLst>
            </a:pPr>
            <a:r>
              <a:rPr sz="1900" b="1" spc="95" dirty="0">
                <a:latin typeface="Trebuchet MS"/>
                <a:cs typeface="Trebuchet MS"/>
              </a:rPr>
              <a:t>Approvazione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b="1" spc="55" dirty="0">
                <a:latin typeface="Trebuchet MS"/>
                <a:cs typeface="Trebuchet MS"/>
              </a:rPr>
              <a:t>del</a:t>
            </a:r>
            <a:r>
              <a:rPr sz="1900" spc="80" dirty="0">
                <a:latin typeface="Times New Roman"/>
                <a:cs typeface="Times New Roman"/>
              </a:rPr>
              <a:t>  </a:t>
            </a:r>
            <a:r>
              <a:rPr sz="1900" b="1" spc="125" dirty="0">
                <a:latin typeface="Trebuchet MS"/>
                <a:cs typeface="Trebuchet MS"/>
              </a:rPr>
              <a:t>progetto</a:t>
            </a:r>
            <a:r>
              <a:rPr sz="1900" spc="75" dirty="0">
                <a:latin typeface="Times New Roman"/>
                <a:cs typeface="Times New Roman"/>
              </a:rPr>
              <a:t>  </a:t>
            </a:r>
            <a:r>
              <a:rPr sz="1900" b="1" spc="105" dirty="0">
                <a:latin typeface="Trebuchet MS"/>
                <a:cs typeface="Trebuchet MS"/>
              </a:rPr>
              <a:t>formativo</a:t>
            </a:r>
            <a:r>
              <a:rPr sz="1900" spc="80" dirty="0">
                <a:latin typeface="Times New Roman"/>
                <a:cs typeface="Times New Roman"/>
              </a:rPr>
              <a:t>  </a:t>
            </a:r>
            <a:r>
              <a:rPr sz="1900" b="1" spc="120" dirty="0">
                <a:latin typeface="Trebuchet MS"/>
                <a:cs typeface="Trebuchet MS"/>
              </a:rPr>
              <a:t>da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b="1" spc="100" dirty="0">
                <a:latin typeface="Trebuchet MS"/>
                <a:cs typeface="Trebuchet MS"/>
              </a:rPr>
              <a:t>parte</a:t>
            </a:r>
            <a:r>
              <a:rPr sz="1900" spc="75" dirty="0">
                <a:latin typeface="Times New Roman"/>
                <a:cs typeface="Times New Roman"/>
              </a:rPr>
              <a:t>  </a:t>
            </a:r>
            <a:r>
              <a:rPr sz="1900" b="1" spc="55" dirty="0">
                <a:latin typeface="Trebuchet MS"/>
                <a:cs typeface="Trebuchet MS"/>
              </a:rPr>
              <a:t>del</a:t>
            </a:r>
            <a:r>
              <a:rPr sz="1900" spc="85" dirty="0">
                <a:latin typeface="Times New Roman"/>
                <a:cs typeface="Times New Roman"/>
              </a:rPr>
              <a:t>  </a:t>
            </a:r>
            <a:r>
              <a:rPr sz="1900" b="1" spc="105" dirty="0">
                <a:latin typeface="Trebuchet MS"/>
                <a:cs typeface="Trebuchet MS"/>
              </a:rPr>
              <a:t>docente</a:t>
            </a:r>
            <a:r>
              <a:rPr sz="1900" spc="7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rebuchet MS"/>
                <a:cs typeface="Trebuchet MS"/>
              </a:rPr>
              <a:t>tramite</a:t>
            </a:r>
            <a:r>
              <a:rPr sz="1900" spc="70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rebuchet MS"/>
                <a:cs typeface="Trebuchet MS"/>
              </a:rPr>
              <a:t>sportello</a:t>
            </a:r>
            <a:r>
              <a:rPr sz="1900" spc="-10" dirty="0">
                <a:latin typeface="Times New Roman"/>
                <a:cs typeface="Times New Roman"/>
              </a:rPr>
              <a:t> 	</a:t>
            </a:r>
            <a:r>
              <a:rPr sz="1900" spc="-10" dirty="0">
                <a:latin typeface="Trebuchet MS"/>
                <a:cs typeface="Trebuchet MS"/>
              </a:rPr>
              <a:t>internet.</a:t>
            </a:r>
            <a:endParaRPr sz="1900">
              <a:latin typeface="Trebuchet MS"/>
              <a:cs typeface="Trebuchet MS"/>
            </a:endParaRPr>
          </a:p>
          <a:p>
            <a:pPr marL="311150" indent="-298450" algn="just">
              <a:lnSpc>
                <a:spcPct val="100000"/>
              </a:lnSpc>
              <a:spcBef>
                <a:spcPts val="630"/>
              </a:spcBef>
              <a:buClr>
                <a:srgbClr val="3791A7"/>
              </a:buClr>
              <a:buFont typeface="Arial MT"/>
              <a:buChar char="•"/>
              <a:tabLst>
                <a:tab pos="311150" algn="l"/>
              </a:tabLst>
            </a:pPr>
            <a:r>
              <a:rPr sz="1900" b="1" spc="110" dirty="0">
                <a:latin typeface="Trebuchet MS"/>
                <a:cs typeface="Trebuchet MS"/>
              </a:rPr>
              <a:t>Avvio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del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tirocinio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b="1" spc="120" dirty="0">
                <a:latin typeface="Trebuchet MS"/>
                <a:cs typeface="Trebuchet MS"/>
              </a:rPr>
              <a:t>da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b="1" spc="100" dirty="0">
                <a:latin typeface="Trebuchet MS"/>
                <a:cs typeface="Trebuchet MS"/>
              </a:rPr>
              <a:t>parte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b="1" spc="50" dirty="0">
                <a:latin typeface="Trebuchet MS"/>
                <a:cs typeface="Trebuchet MS"/>
              </a:rPr>
              <a:t>dell’Ufficio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Tirocini</a:t>
            </a:r>
            <a:r>
              <a:rPr sz="1900" dirty="0">
                <a:latin typeface="Trebuchet MS"/>
                <a:cs typeface="Trebuchet MS"/>
              </a:rPr>
              <a:t>,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attivando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le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coperture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assicurative.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33987" y="887983"/>
            <a:ext cx="21132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10" dirty="0"/>
              <a:t>Attivazione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none" spc="185" dirty="0">
                <a:solidFill>
                  <a:srgbClr val="000000"/>
                </a:solidFill>
              </a:rPr>
              <a:t>Corso</a:t>
            </a:r>
            <a:r>
              <a:rPr sz="2800" b="0" u="none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none" spc="55" dirty="0">
                <a:solidFill>
                  <a:srgbClr val="000000"/>
                </a:solidFill>
              </a:rPr>
              <a:t>di</a:t>
            </a:r>
            <a:r>
              <a:rPr sz="2800" b="0" u="none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none" spc="95" dirty="0">
                <a:solidFill>
                  <a:srgbClr val="000000"/>
                </a:solidFill>
              </a:rPr>
              <a:t>Formazione</a:t>
            </a:r>
            <a:r>
              <a:rPr sz="2800" b="0" u="none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none" spc="80" dirty="0">
                <a:solidFill>
                  <a:srgbClr val="000000"/>
                </a:solidFill>
              </a:rPr>
              <a:t>Generale</a:t>
            </a:r>
            <a:r>
              <a:rPr sz="2800" b="0" u="none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none" spc="125" dirty="0">
                <a:solidFill>
                  <a:srgbClr val="000000"/>
                </a:solidFill>
              </a:rPr>
              <a:t>sulla</a:t>
            </a:r>
            <a:r>
              <a:rPr sz="2800" b="0" u="none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none" spc="135" dirty="0">
                <a:solidFill>
                  <a:srgbClr val="000000"/>
                </a:solidFill>
              </a:rPr>
              <a:t>Sicurezza</a:t>
            </a:r>
            <a:r>
              <a:rPr sz="2800" b="0" u="none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u="none" spc="120" dirty="0">
                <a:solidFill>
                  <a:srgbClr val="000000"/>
                </a:solidFill>
              </a:rPr>
              <a:t>(4h)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08" y="2693922"/>
            <a:ext cx="920242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01750" algn="l"/>
                <a:tab pos="1932305" algn="l"/>
                <a:tab pos="2585085" algn="l"/>
                <a:tab pos="2936875" algn="l"/>
                <a:tab pos="3962400" algn="l"/>
                <a:tab pos="4377055" algn="l"/>
                <a:tab pos="5706110" algn="l"/>
                <a:tab pos="6057900" algn="l"/>
                <a:tab pos="7048500" algn="l"/>
                <a:tab pos="8248015" algn="l"/>
                <a:tab pos="8673465" algn="l"/>
              </a:tabLst>
            </a:pPr>
            <a:r>
              <a:rPr sz="1550" spc="-10" dirty="0">
                <a:latin typeface="Trebuchet MS"/>
                <a:cs typeface="Trebuchet MS"/>
              </a:rPr>
              <a:t>L’Università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20" dirty="0">
                <a:latin typeface="Trebuchet MS"/>
                <a:cs typeface="Trebuchet MS"/>
              </a:rPr>
              <a:t>degli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30" dirty="0">
                <a:latin typeface="Trebuchet MS"/>
                <a:cs typeface="Trebuchet MS"/>
              </a:rPr>
              <a:t>studi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25" dirty="0">
                <a:latin typeface="Trebuchet MS"/>
                <a:cs typeface="Trebuchet MS"/>
              </a:rPr>
              <a:t>di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65" dirty="0">
                <a:latin typeface="Trebuchet MS"/>
                <a:cs typeface="Trebuchet MS"/>
              </a:rPr>
              <a:t>Bergamo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50" dirty="0">
                <a:latin typeface="Trebuchet MS"/>
                <a:cs typeface="Trebuchet MS"/>
              </a:rPr>
              <a:t>ha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10" dirty="0">
                <a:latin typeface="Trebuchet MS"/>
                <a:cs typeface="Trebuchet MS"/>
              </a:rPr>
              <a:t>organizzato,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25" dirty="0">
                <a:latin typeface="Trebuchet MS"/>
                <a:cs typeface="Trebuchet MS"/>
              </a:rPr>
              <a:t>in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10" dirty="0">
                <a:latin typeface="Trebuchet MS"/>
                <a:cs typeface="Trebuchet MS"/>
              </a:rPr>
              <a:t>modalità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110" dirty="0">
                <a:latin typeface="Trebuchet MS"/>
                <a:cs typeface="Trebuchet MS"/>
              </a:rPr>
              <a:t>e-</a:t>
            </a:r>
            <a:r>
              <a:rPr sz="1550" spc="-10" dirty="0">
                <a:latin typeface="Trebuchet MS"/>
                <a:cs typeface="Trebuchet MS"/>
              </a:rPr>
              <a:t>learning,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70" dirty="0">
                <a:latin typeface="Trebuchet MS"/>
                <a:cs typeface="Trebuchet MS"/>
              </a:rPr>
              <a:t>un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65" dirty="0">
                <a:latin typeface="Trebuchet MS"/>
                <a:cs typeface="Trebuchet MS"/>
              </a:rPr>
              <a:t>corso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608" y="2910330"/>
            <a:ext cx="920242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latin typeface="Trebuchet MS"/>
                <a:cs typeface="Trebuchet MS"/>
              </a:rPr>
              <a:t>di</a:t>
            </a:r>
            <a:r>
              <a:rPr sz="1550" spc="250" dirty="0">
                <a:latin typeface="Times New Roman"/>
                <a:cs typeface="Times New Roman"/>
              </a:rPr>
              <a:t> </a:t>
            </a:r>
            <a:r>
              <a:rPr sz="1550" b="1" spc="75" dirty="0">
                <a:latin typeface="Trebuchet MS"/>
                <a:cs typeface="Trebuchet MS"/>
              </a:rPr>
              <a:t>formazione</a:t>
            </a:r>
            <a:r>
              <a:rPr sz="1550" spc="240" dirty="0">
                <a:latin typeface="Times New Roman"/>
                <a:cs typeface="Times New Roman"/>
              </a:rPr>
              <a:t> </a:t>
            </a:r>
            <a:r>
              <a:rPr sz="1550" b="1" spc="80" dirty="0">
                <a:latin typeface="Trebuchet MS"/>
                <a:cs typeface="Trebuchet MS"/>
              </a:rPr>
              <a:t>generale</a:t>
            </a:r>
            <a:r>
              <a:rPr sz="1550" spc="23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sul</a:t>
            </a:r>
            <a:r>
              <a:rPr sz="1550" spc="2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tema</a:t>
            </a:r>
            <a:r>
              <a:rPr sz="1550" spc="2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della</a:t>
            </a:r>
            <a:r>
              <a:rPr sz="1550" spc="24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Sicurezza</a:t>
            </a:r>
            <a:r>
              <a:rPr sz="1550" spc="254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rebuchet MS"/>
                <a:cs typeface="Trebuchet MS"/>
              </a:rPr>
              <a:t>sui</a:t>
            </a:r>
            <a:r>
              <a:rPr sz="1550" spc="2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luoghi</a:t>
            </a:r>
            <a:r>
              <a:rPr sz="1550" spc="25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di</a:t>
            </a:r>
            <a:r>
              <a:rPr sz="1550" spc="25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lavoro,</a:t>
            </a:r>
            <a:r>
              <a:rPr sz="1550" spc="2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in</a:t>
            </a:r>
            <a:r>
              <a:rPr sz="1550" spc="2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ottemperanza</a:t>
            </a:r>
            <a:r>
              <a:rPr sz="1550" spc="23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a</a:t>
            </a:r>
            <a:r>
              <a:rPr sz="1550" spc="254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quanto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608" y="3040480"/>
            <a:ext cx="9202420" cy="15525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550" spc="65" dirty="0">
                <a:latin typeface="Trebuchet MS"/>
                <a:cs typeface="Trebuchet MS"/>
              </a:rPr>
              <a:t>disposto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dal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D.Lgs.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81/2008,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art.37.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ts val="1700"/>
              </a:lnSpc>
              <a:spcBef>
                <a:spcPts val="910"/>
              </a:spcBef>
            </a:pPr>
            <a:r>
              <a:rPr sz="1550" spc="70" dirty="0">
                <a:latin typeface="Trebuchet MS"/>
                <a:cs typeface="Trebuchet MS"/>
              </a:rPr>
              <a:t>La</a:t>
            </a:r>
            <a:r>
              <a:rPr sz="1550" spc="3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formazione</a:t>
            </a:r>
            <a:r>
              <a:rPr sz="1550" spc="2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generale</a:t>
            </a:r>
            <a:r>
              <a:rPr sz="1550" spc="28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è</a:t>
            </a:r>
            <a:r>
              <a:rPr sz="1550" spc="2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obbligatoria</a:t>
            </a:r>
            <a:r>
              <a:rPr sz="1550" spc="2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e</a:t>
            </a:r>
            <a:r>
              <a:rPr sz="1550" spc="3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destinata</a:t>
            </a:r>
            <a:r>
              <a:rPr sz="1550" spc="29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a</a:t>
            </a:r>
            <a:r>
              <a:rPr sz="1550" spc="3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tutti</a:t>
            </a:r>
            <a:r>
              <a:rPr sz="1550" spc="3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gli</a:t>
            </a:r>
            <a:r>
              <a:rPr sz="1550" spc="30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rebuchet MS"/>
                <a:cs typeface="Trebuchet MS"/>
              </a:rPr>
              <a:t>studenti</a:t>
            </a:r>
            <a:r>
              <a:rPr sz="1550" spc="29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rebuchet MS"/>
                <a:cs typeface="Trebuchet MS"/>
              </a:rPr>
              <a:t>con</a:t>
            </a:r>
            <a:r>
              <a:rPr sz="1550" spc="28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un</a:t>
            </a:r>
            <a:r>
              <a:rPr sz="1550" spc="2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tirocinio</a:t>
            </a:r>
            <a:r>
              <a:rPr sz="1550" spc="2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nel</a:t>
            </a:r>
            <a:r>
              <a:rPr sz="1550" spc="30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proprio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piano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di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studi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che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b="1" spc="100" dirty="0">
                <a:latin typeface="Trebuchet MS"/>
                <a:cs typeface="Trebuchet MS"/>
              </a:rPr>
              <a:t>non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b="1" spc="80" dirty="0">
                <a:latin typeface="Trebuchet MS"/>
                <a:cs typeface="Trebuchet MS"/>
              </a:rPr>
              <a:t>abbiamo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b="1" spc="65" dirty="0">
                <a:latin typeface="Trebuchet MS"/>
                <a:cs typeface="Trebuchet MS"/>
              </a:rPr>
              <a:t>mai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b="1" spc="85" dirty="0">
                <a:latin typeface="Trebuchet MS"/>
                <a:cs typeface="Trebuchet MS"/>
              </a:rPr>
              <a:t>fruito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della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b="1" spc="155" dirty="0">
                <a:latin typeface="Trebuchet MS"/>
                <a:cs typeface="Trebuchet MS"/>
              </a:rPr>
              <a:t>stessa</a:t>
            </a:r>
            <a:r>
              <a:rPr sz="1550" spc="-60" dirty="0">
                <a:latin typeface="Times New Roman"/>
                <a:cs typeface="Times New Roman"/>
              </a:rPr>
              <a:t> </a:t>
            </a:r>
            <a:r>
              <a:rPr sz="1550" b="1" spc="80" dirty="0">
                <a:latin typeface="Trebuchet MS"/>
                <a:cs typeface="Trebuchet MS"/>
              </a:rPr>
              <a:t>tipologia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di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b="1" spc="120" dirty="0">
                <a:latin typeface="Trebuchet MS"/>
                <a:cs typeface="Trebuchet MS"/>
              </a:rPr>
              <a:t>corso</a:t>
            </a:r>
            <a:r>
              <a:rPr sz="1550" spc="-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in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b="1" spc="85" dirty="0">
                <a:latin typeface="Trebuchet MS"/>
                <a:cs typeface="Trebuchet MS"/>
              </a:rPr>
              <a:t>passato</a:t>
            </a:r>
            <a:r>
              <a:rPr sz="1550" spc="85" dirty="0">
                <a:latin typeface="Trebuchet MS"/>
                <a:cs typeface="Trebuchet MS"/>
              </a:rPr>
              <a:t>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50" spc="-10" dirty="0">
                <a:latin typeface="Trebuchet MS"/>
                <a:cs typeface="Trebuchet MS"/>
              </a:rPr>
              <a:t>Il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corso</a:t>
            </a:r>
            <a:r>
              <a:rPr sz="1550" spc="-20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ha</a:t>
            </a:r>
            <a:r>
              <a:rPr sz="1550" spc="1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una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durata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di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160" dirty="0">
                <a:latin typeface="Trebuchet MS"/>
                <a:cs typeface="Trebuchet MS"/>
              </a:rPr>
              <a:t>4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ore.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50" spc="70" dirty="0">
                <a:latin typeface="Trebuchet MS"/>
                <a:cs typeface="Trebuchet MS"/>
              </a:rPr>
              <a:t>La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registrazione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avviene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al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link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alla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u="sng" spc="5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pagina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1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u="none" spc="105" dirty="0">
                <a:solidFill>
                  <a:srgbClr val="000000"/>
                </a:solidFill>
              </a:rPr>
              <a:t>Link</a:t>
            </a:r>
            <a:r>
              <a:rPr sz="305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u="none" spc="60" dirty="0">
                <a:solidFill>
                  <a:srgbClr val="000000"/>
                </a:solidFill>
              </a:rPr>
              <a:t>utili</a:t>
            </a:r>
            <a:r>
              <a:rPr sz="305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u="none" spc="85" dirty="0">
                <a:solidFill>
                  <a:srgbClr val="000000"/>
                </a:solidFill>
              </a:rPr>
              <a:t>alla</a:t>
            </a:r>
            <a:r>
              <a:rPr sz="305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u="none" spc="145" dirty="0">
                <a:solidFill>
                  <a:srgbClr val="000000"/>
                </a:solidFill>
              </a:rPr>
              <a:t>registrazione</a:t>
            </a:r>
            <a:r>
              <a:rPr sz="305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u="none" dirty="0">
                <a:solidFill>
                  <a:srgbClr val="000000"/>
                </a:solidFill>
              </a:rPr>
              <a:t>delle</a:t>
            </a:r>
            <a:r>
              <a:rPr sz="305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50" u="none" spc="90" dirty="0">
                <a:solidFill>
                  <a:srgbClr val="000000"/>
                </a:solidFill>
              </a:rPr>
              <a:t>aziende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08" y="2137662"/>
            <a:ext cx="9047480" cy="33153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20"/>
              </a:spcBef>
            </a:pPr>
            <a:r>
              <a:rPr sz="1550" spc="10" dirty="0">
                <a:latin typeface="Trebuchet MS"/>
                <a:cs typeface="Trebuchet MS"/>
              </a:rPr>
              <a:t>Alla</a:t>
            </a:r>
            <a:r>
              <a:rPr sz="1550" spc="114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rebuchet MS"/>
                <a:cs typeface="Trebuchet MS"/>
              </a:rPr>
              <a:t>pagina</a:t>
            </a:r>
            <a:r>
              <a:rPr sz="1550" spc="90" dirty="0">
                <a:latin typeface="Times New Roman"/>
                <a:cs typeface="Times New Roman"/>
              </a:rPr>
              <a:t> </a:t>
            </a:r>
            <a:r>
              <a:rPr sz="1550" u="sng" spc="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</a:t>
            </a:r>
            <a:r>
              <a:rPr sz="1550" u="sng" spc="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  <a:hlinkClick r:id="rId2"/>
              </a:rPr>
              <a:t>www.unibg.it/studia-noi/frequentare/tirocinio</a:t>
            </a:r>
            <a:r>
              <a:rPr sz="1550" spc="75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sono</a:t>
            </a:r>
            <a:r>
              <a:rPr sz="1550" spc="9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disponibili</a:t>
            </a:r>
            <a:r>
              <a:rPr sz="1550" spc="114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i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video</a:t>
            </a:r>
            <a:r>
              <a:rPr sz="1550" spc="9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tutorial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rebuchet MS"/>
                <a:cs typeface="Trebuchet MS"/>
              </a:rPr>
              <a:t>con</a:t>
            </a:r>
            <a:r>
              <a:rPr sz="1550" spc="1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le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istruzioni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per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le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aziende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che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desiderano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attivare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una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convenzione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rebuchet MS"/>
                <a:cs typeface="Trebuchet MS"/>
              </a:rPr>
              <a:t>con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il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rebuchet MS"/>
                <a:cs typeface="Trebuchet MS"/>
              </a:rPr>
              <a:t>nostro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Ateneo: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64"/>
              </a:spcBef>
            </a:pPr>
            <a:endParaRPr sz="1550">
              <a:latin typeface="Trebuchet MS"/>
              <a:cs typeface="Trebuchet MS"/>
            </a:endParaRPr>
          </a:p>
          <a:p>
            <a:pPr marL="262255" marR="1261110" indent="-250190">
              <a:lnSpc>
                <a:spcPts val="1700"/>
              </a:lnSpc>
              <a:buFont typeface="Arial MT"/>
              <a:buChar char="•"/>
              <a:tabLst>
                <a:tab pos="262255" algn="l"/>
              </a:tabLst>
            </a:pPr>
            <a:r>
              <a:rPr sz="1550" spc="110" dirty="0">
                <a:latin typeface="Trebuchet MS"/>
                <a:cs typeface="Trebuchet MS"/>
              </a:rPr>
              <a:t>Accesso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ai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servizi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https://drive.google.com/file/d/1MJXJ3PbZe1eHCHVGxT_Wjf0psHpHISpD/view</a:t>
            </a:r>
            <a:endParaRPr sz="1550">
              <a:latin typeface="Trebuchet MS"/>
              <a:cs typeface="Trebuchet MS"/>
            </a:endParaRPr>
          </a:p>
          <a:p>
            <a:pPr marL="262255" marR="1454150" indent="-250190">
              <a:lnSpc>
                <a:spcPts val="1700"/>
              </a:lnSpc>
              <a:spcBef>
                <a:spcPts val="885"/>
              </a:spcBef>
              <a:buFont typeface="Arial MT"/>
              <a:buChar char="•"/>
              <a:tabLst>
                <a:tab pos="262255" algn="l"/>
              </a:tabLst>
            </a:pPr>
            <a:r>
              <a:rPr sz="1550" spc="50" dirty="0">
                <a:latin typeface="Trebuchet MS"/>
                <a:cs typeface="Trebuchet MS"/>
              </a:rPr>
              <a:t>Registrazione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aziende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https://drive.google.com/file/d/180VliLzLzhG8OC0rZLBR6wsDqOduOfLf/view</a:t>
            </a:r>
            <a:endParaRPr sz="1550">
              <a:latin typeface="Trebuchet MS"/>
              <a:cs typeface="Trebuchet MS"/>
            </a:endParaRPr>
          </a:p>
          <a:p>
            <a:pPr marL="262255" marR="1169670" indent="-250190">
              <a:lnSpc>
                <a:spcPts val="1700"/>
              </a:lnSpc>
              <a:spcBef>
                <a:spcPts val="885"/>
              </a:spcBef>
              <a:buFont typeface="Arial MT"/>
              <a:buChar char="•"/>
              <a:tabLst>
                <a:tab pos="262255" algn="l"/>
              </a:tabLst>
            </a:pPr>
            <a:r>
              <a:rPr sz="1550" spc="60" dirty="0">
                <a:latin typeface="Trebuchet MS"/>
                <a:cs typeface="Trebuchet MS"/>
              </a:rPr>
              <a:t>Convenzione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e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funzioni</a:t>
            </a:r>
            <a:r>
              <a:rPr sz="1550" spc="90" dirty="0">
                <a:latin typeface="Times New Roman"/>
                <a:cs typeface="Times New Roman"/>
              </a:rPr>
              <a:t> </a:t>
            </a:r>
            <a:r>
              <a:rPr sz="1550" spc="35" dirty="0">
                <a:latin typeface="Trebuchet MS"/>
                <a:cs typeface="Trebuchet MS"/>
              </a:rPr>
              <a:t>azienda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https://drive.google.com/file/d/1YwZc3950vhylU_GvOKQ8MY3JCkG9VNca/view</a:t>
            </a:r>
            <a:endParaRPr sz="1550">
              <a:latin typeface="Trebuchet MS"/>
              <a:cs typeface="Trebuchet MS"/>
            </a:endParaRPr>
          </a:p>
          <a:p>
            <a:pPr marL="262255" indent="-249554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62255" algn="l"/>
              </a:tabLst>
            </a:pPr>
            <a:r>
              <a:rPr sz="1550" spc="70" dirty="0">
                <a:latin typeface="Trebuchet MS"/>
                <a:cs typeface="Trebuchet MS"/>
              </a:rPr>
              <a:t>Avvio</a:t>
            </a:r>
            <a:r>
              <a:rPr sz="1550" spc="4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tirocinio</a:t>
            </a:r>
            <a:r>
              <a:rPr sz="1550" spc="390" dirty="0">
                <a:latin typeface="Times New Roman"/>
                <a:cs typeface="Times New Roman"/>
              </a:rPr>
              <a:t> </a:t>
            </a:r>
            <a:r>
              <a:rPr sz="1550" u="sng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https://drive.google.com/file/d/1gcHLIO-</a:t>
            </a:r>
            <a:r>
              <a:rPr sz="1550" u="sng" spc="4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5YHjuucCVkrKkMLWqyFQndAxK/view</a:t>
            </a:r>
            <a:endParaRPr sz="1550">
              <a:latin typeface="Trebuchet MS"/>
              <a:cs typeface="Trebuchet MS"/>
            </a:endParaRPr>
          </a:p>
          <a:p>
            <a:pPr marL="262255" marR="643255" indent="-250190">
              <a:lnSpc>
                <a:spcPts val="1700"/>
              </a:lnSpc>
              <a:spcBef>
                <a:spcPts val="910"/>
              </a:spcBef>
              <a:buFont typeface="Arial MT"/>
              <a:buChar char="•"/>
              <a:tabLst>
                <a:tab pos="262255" algn="l"/>
              </a:tabLst>
            </a:pPr>
            <a:r>
              <a:rPr sz="1550" spc="65" dirty="0">
                <a:latin typeface="Trebuchet MS"/>
                <a:cs typeface="Trebuchet MS"/>
              </a:rPr>
              <a:t>Proroghe</a:t>
            </a:r>
            <a:r>
              <a:rPr sz="1550" spc="43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rebuchet MS"/>
                <a:cs typeface="Trebuchet MS"/>
              </a:rPr>
              <a:t>e</a:t>
            </a:r>
            <a:r>
              <a:rPr sz="1550" spc="70" dirty="0">
                <a:latin typeface="Times New Roman"/>
                <a:cs typeface="Times New Roman"/>
              </a:rPr>
              <a:t>  </a:t>
            </a:r>
            <a:r>
              <a:rPr sz="1550" spc="75" dirty="0">
                <a:latin typeface="Trebuchet MS"/>
                <a:cs typeface="Trebuchet MS"/>
              </a:rPr>
              <a:t>sospensioni</a:t>
            </a:r>
            <a:r>
              <a:rPr sz="1550" spc="459" dirty="0">
                <a:latin typeface="Times New Roman"/>
                <a:cs typeface="Times New Roman"/>
              </a:rPr>
              <a:t> </a:t>
            </a:r>
            <a:r>
              <a:rPr sz="1550" u="sng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https://drive.google.com/file/d/1ngSI1iNVYW_r2yjYM-</a:t>
            </a:r>
            <a:r>
              <a:rPr sz="1550" u="sng" spc="10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Bl4-</a:t>
            </a:r>
            <a:r>
              <a:rPr sz="1550" u="sng" spc="4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jZ4-</a:t>
            </a:r>
            <a:r>
              <a:rPr sz="1550" spc="45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550" u="sng" spc="5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NUwXUT/view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404" y="916939"/>
            <a:ext cx="64446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5" dirty="0"/>
              <a:t>Svolgimento</a:t>
            </a:r>
            <a:r>
              <a:rPr sz="2800" b="0" spc="-100" dirty="0">
                <a:latin typeface="Times New Roman"/>
                <a:cs typeface="Times New Roman"/>
              </a:rPr>
              <a:t> </a:t>
            </a:r>
            <a:r>
              <a:rPr sz="2800" dirty="0"/>
              <a:t>e</a:t>
            </a:r>
            <a:r>
              <a:rPr sz="2800" b="0" spc="-105" dirty="0">
                <a:latin typeface="Times New Roman"/>
                <a:cs typeface="Times New Roman"/>
              </a:rPr>
              <a:t> </a:t>
            </a:r>
            <a:r>
              <a:rPr sz="2800" spc="155" dirty="0"/>
              <a:t>chiusura</a:t>
            </a:r>
            <a:r>
              <a:rPr sz="2800" b="0" spc="-105" dirty="0">
                <a:latin typeface="Times New Roman"/>
                <a:cs typeface="Times New Roman"/>
              </a:rPr>
              <a:t> </a:t>
            </a:r>
            <a:r>
              <a:rPr sz="2800" spc="55" dirty="0"/>
              <a:t>del</a:t>
            </a:r>
            <a:r>
              <a:rPr sz="2800" b="0" spc="-85" dirty="0">
                <a:latin typeface="Times New Roman"/>
                <a:cs typeface="Times New Roman"/>
              </a:rPr>
              <a:t> </a:t>
            </a:r>
            <a:r>
              <a:rPr sz="2800" spc="80" dirty="0"/>
              <a:t>tirocinio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20040" marR="218440" indent="-300355">
              <a:lnSpc>
                <a:spcPts val="2080"/>
              </a:lnSpc>
              <a:spcBef>
                <a:spcPts val="365"/>
              </a:spcBef>
              <a:buClr>
                <a:srgbClr val="3791A7"/>
              </a:buClr>
              <a:buFont typeface="Arial MT"/>
              <a:buChar char="•"/>
              <a:tabLst>
                <a:tab pos="320675" algn="l"/>
              </a:tabLst>
            </a:pPr>
            <a:r>
              <a:rPr b="1" spc="110" dirty="0">
                <a:latin typeface="Trebuchet MS"/>
                <a:cs typeface="Trebuchet MS"/>
              </a:rPr>
              <a:t>Durante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rebuchet MS"/>
                <a:cs typeface="Trebuchet MS"/>
              </a:rPr>
              <a:t>il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spc="45" dirty="0">
                <a:latin typeface="Trebuchet MS"/>
                <a:cs typeface="Trebuchet MS"/>
              </a:rPr>
              <a:t>tirocinio</a:t>
            </a:r>
            <a:r>
              <a:rPr spc="45" dirty="0"/>
              <a:t>,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20" dirty="0"/>
              <a:t>lo/la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70" dirty="0"/>
              <a:t>studente/studentessa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tiene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compilato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85" dirty="0"/>
              <a:t>il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Registro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b="1" spc="55" dirty="0">
                <a:latin typeface="Trebuchet MS"/>
                <a:cs typeface="Trebuchet MS"/>
              </a:rPr>
              <a:t>di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b="1" spc="75" dirty="0">
                <a:latin typeface="Trebuchet MS"/>
                <a:cs typeface="Trebuchet MS"/>
              </a:rPr>
              <a:t>tirocinio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scaricabile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dal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/>
              <a:t>sito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u="sng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</a:rPr>
              <a:t>link</a:t>
            </a:r>
          </a:p>
          <a:p>
            <a:pPr marL="320040" indent="-299720">
              <a:lnSpc>
                <a:spcPct val="100000"/>
              </a:lnSpc>
              <a:spcBef>
                <a:spcPts val="645"/>
              </a:spcBef>
              <a:buClr>
                <a:srgbClr val="3791A7"/>
              </a:buClr>
              <a:buFont typeface="Arial MT"/>
              <a:buChar char="•"/>
              <a:tabLst>
                <a:tab pos="320675" algn="l"/>
              </a:tabLst>
            </a:pPr>
            <a:r>
              <a:rPr b="1" spc="85" dirty="0">
                <a:latin typeface="Trebuchet MS"/>
                <a:cs typeface="Trebuchet MS"/>
              </a:rPr>
              <a:t>Al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b="1" spc="80" dirty="0">
                <a:latin typeface="Trebuchet MS"/>
                <a:cs typeface="Trebuchet MS"/>
              </a:rPr>
              <a:t>termine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b="1" spc="55" dirty="0">
                <a:latin typeface="Trebuchet MS"/>
                <a:cs typeface="Trebuchet MS"/>
              </a:rPr>
              <a:t>del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b="1" spc="45" dirty="0">
                <a:latin typeface="Trebuchet MS"/>
                <a:cs typeface="Trebuchet MS"/>
              </a:rPr>
              <a:t>tirocinio</a:t>
            </a:r>
            <a:r>
              <a:rPr spc="45" dirty="0"/>
              <a:t>,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0" dirty="0"/>
              <a:t>lo/la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45" dirty="0"/>
              <a:t>studente/studentessa:</a:t>
            </a:r>
          </a:p>
          <a:p>
            <a:pPr marL="922019" lvl="1" indent="-299720">
              <a:lnSpc>
                <a:spcPct val="100000"/>
              </a:lnSpc>
              <a:spcBef>
                <a:spcPts val="240"/>
              </a:spcBef>
              <a:buClr>
                <a:srgbClr val="3791A7"/>
              </a:buClr>
              <a:buFont typeface="Arial MT"/>
              <a:buChar char="•"/>
              <a:tabLst>
                <a:tab pos="922655" algn="l"/>
              </a:tabLst>
            </a:pPr>
            <a:r>
              <a:rPr sz="1900" dirty="0">
                <a:latin typeface="Trebuchet MS"/>
                <a:cs typeface="Trebuchet MS"/>
              </a:rPr>
              <a:t>Firma</a:t>
            </a:r>
            <a:r>
              <a:rPr sz="1900" spc="7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il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b="1" spc="110" dirty="0">
                <a:latin typeface="Trebuchet MS"/>
                <a:cs typeface="Trebuchet MS"/>
              </a:rPr>
              <a:t>registro</a:t>
            </a:r>
            <a:endParaRPr sz="1900" dirty="0">
              <a:latin typeface="Trebuchet MS"/>
              <a:cs typeface="Trebuchet MS"/>
            </a:endParaRPr>
          </a:p>
          <a:p>
            <a:pPr marL="922019" lvl="1" indent="-299720">
              <a:lnSpc>
                <a:spcPct val="100000"/>
              </a:lnSpc>
              <a:spcBef>
                <a:spcPts val="240"/>
              </a:spcBef>
              <a:buClr>
                <a:srgbClr val="3791A7"/>
              </a:buClr>
              <a:buFont typeface="Arial MT"/>
              <a:buChar char="•"/>
              <a:tabLst>
                <a:tab pos="922655" algn="l"/>
              </a:tabLst>
            </a:pPr>
            <a:r>
              <a:rPr sz="1900" spc="90" dirty="0">
                <a:latin typeface="Trebuchet MS"/>
                <a:cs typeface="Trebuchet MS"/>
              </a:rPr>
              <a:t>Fa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firmare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il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registro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all’azienda/ente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b="1" spc="110" dirty="0">
                <a:latin typeface="Trebuchet MS"/>
                <a:cs typeface="Trebuchet MS"/>
              </a:rPr>
              <a:t>ospitante</a:t>
            </a:r>
            <a:endParaRPr sz="1900" dirty="0">
              <a:latin typeface="Trebuchet MS"/>
              <a:cs typeface="Trebuchet MS"/>
            </a:endParaRPr>
          </a:p>
          <a:p>
            <a:pPr marL="922019" marR="5080" lvl="1" indent="-300355">
              <a:lnSpc>
                <a:spcPts val="2090"/>
              </a:lnSpc>
              <a:spcBef>
                <a:spcPts val="470"/>
              </a:spcBef>
              <a:buClr>
                <a:srgbClr val="3791A7"/>
              </a:buClr>
              <a:buFont typeface="Arial MT"/>
              <a:buChar char="•"/>
              <a:tabLst>
                <a:tab pos="922655" algn="l"/>
              </a:tabLst>
            </a:pPr>
            <a:r>
              <a:rPr sz="1900" dirty="0">
                <a:latin typeface="Trebuchet MS"/>
                <a:cs typeface="Trebuchet MS"/>
              </a:rPr>
              <a:t>Contatta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il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b="1" spc="95" dirty="0">
                <a:latin typeface="Trebuchet MS"/>
                <a:cs typeface="Trebuchet MS"/>
              </a:rPr>
              <a:t>Tutor</a:t>
            </a:r>
            <a:r>
              <a:rPr sz="1900" spc="265" dirty="0">
                <a:latin typeface="Times New Roman"/>
                <a:cs typeface="Times New Roman"/>
              </a:rPr>
              <a:t> </a:t>
            </a:r>
            <a:r>
              <a:rPr sz="1900" b="1" spc="85" dirty="0">
                <a:latin typeface="Trebuchet MS"/>
                <a:cs typeface="Trebuchet MS"/>
              </a:rPr>
              <a:t>Universitario</a:t>
            </a:r>
            <a:r>
              <a:rPr sz="1900" spc="2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via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mail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per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compilazione</a:t>
            </a:r>
            <a:r>
              <a:rPr sz="1900" spc="2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della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parte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registro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competenza</a:t>
            </a:r>
            <a:endParaRPr sz="1900" dirty="0">
              <a:latin typeface="Trebuchet MS"/>
              <a:cs typeface="Trebuchet MS"/>
            </a:endParaRPr>
          </a:p>
          <a:p>
            <a:pPr marL="922019" marR="5080" lvl="1" indent="-300355">
              <a:lnSpc>
                <a:spcPts val="2090"/>
              </a:lnSpc>
              <a:spcBef>
                <a:spcPts val="425"/>
              </a:spcBef>
              <a:buClr>
                <a:srgbClr val="3791A7"/>
              </a:buClr>
              <a:buFont typeface="Arial MT"/>
              <a:buChar char="•"/>
              <a:tabLst>
                <a:tab pos="922655" algn="l"/>
              </a:tabLst>
            </a:pPr>
            <a:r>
              <a:rPr sz="1900" dirty="0">
                <a:latin typeface="Trebuchet MS"/>
                <a:cs typeface="Trebuchet MS"/>
              </a:rPr>
              <a:t>Contatta</a:t>
            </a:r>
            <a:r>
              <a:rPr sz="1900" spc="1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il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b="1" spc="114" dirty="0">
                <a:latin typeface="Trebuchet MS"/>
                <a:cs typeface="Trebuchet MS"/>
              </a:rPr>
              <a:t>Docente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via</a:t>
            </a:r>
            <a:r>
              <a:rPr sz="1900" spc="1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mail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per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compilazione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della</a:t>
            </a:r>
            <a:r>
              <a:rPr sz="1900" spc="1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parte</a:t>
            </a:r>
            <a:r>
              <a:rPr sz="1900" spc="1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di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registro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di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competenza</a:t>
            </a:r>
            <a:endParaRPr sz="1900" dirty="0">
              <a:latin typeface="Trebuchet MS"/>
              <a:cs typeface="Trebuchet MS"/>
            </a:endParaRPr>
          </a:p>
          <a:p>
            <a:pPr marL="922019" marR="5080" lvl="1" indent="-300355">
              <a:lnSpc>
                <a:spcPts val="2080"/>
              </a:lnSpc>
              <a:spcBef>
                <a:spcPts val="434"/>
              </a:spcBef>
              <a:buClr>
                <a:srgbClr val="3791A7"/>
              </a:buClr>
              <a:buFont typeface="Arial MT"/>
              <a:buChar char="•"/>
              <a:tabLst>
                <a:tab pos="922655" algn="l"/>
              </a:tabLst>
            </a:pPr>
            <a:r>
              <a:rPr sz="1900" dirty="0">
                <a:latin typeface="Trebuchet MS"/>
                <a:cs typeface="Trebuchet MS"/>
              </a:rPr>
              <a:t>Invia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il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b="1" spc="135" dirty="0">
                <a:latin typeface="Trebuchet MS"/>
                <a:cs typeface="Trebuchet MS"/>
              </a:rPr>
              <a:t>Registro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tirocinio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e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185" dirty="0">
                <a:latin typeface="Times New Roman"/>
                <a:cs typeface="Times New Roman"/>
              </a:rPr>
              <a:t> </a:t>
            </a:r>
            <a:r>
              <a:rPr sz="1900" b="1" spc="60" dirty="0">
                <a:latin typeface="Trebuchet MS"/>
                <a:cs typeface="Trebuchet MS"/>
              </a:rPr>
              <a:t>relazione</a:t>
            </a:r>
            <a:r>
              <a:rPr sz="1900" spc="170" dirty="0">
                <a:latin typeface="Times New Roman"/>
                <a:cs typeface="Times New Roman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tirocinio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per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rebuchet MS"/>
                <a:cs typeface="Trebuchet MS"/>
              </a:rPr>
              <a:t>mail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a</a:t>
            </a:r>
            <a:r>
              <a:rPr sz="1900" spc="165" dirty="0">
                <a:latin typeface="Times New Roman"/>
                <a:cs typeface="Times New Roman"/>
              </a:rPr>
              <a:t> </a:t>
            </a:r>
            <a:r>
              <a:rPr sz="1900" u="sng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Help</a:t>
            </a:r>
            <a:r>
              <a:rPr sz="1900" spc="-2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900" u="sng" spc="10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Desk</a:t>
            </a:r>
            <a:r>
              <a:rPr sz="1900" u="sng" spc="-1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5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rebuchet MS"/>
                <a:cs typeface="Trebuchet MS"/>
              </a:rPr>
              <a:t>Studenti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990</Words>
  <Application>Microsoft Office PowerPoint</Application>
  <PresentationFormat>Personalizzato</PresentationFormat>
  <Paragraphs>94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 MT</vt:lpstr>
      <vt:lpstr>Franklin Gothic Medium</vt:lpstr>
      <vt:lpstr>Times New Roman</vt:lpstr>
      <vt:lpstr>Trebuchet MS</vt:lpstr>
      <vt:lpstr>Wingdings</vt:lpstr>
      <vt:lpstr>Office Theme</vt:lpstr>
      <vt:lpstr>Tirocinio Day 20.09.2023</vt:lpstr>
      <vt:lpstr>Recapiti</vt:lpstr>
      <vt:lpstr>Il tirocinio curriculare</vt:lpstr>
      <vt:lpstr>Documenti</vt:lpstr>
      <vt:lpstr>Attivazione di un tirocinio Tirocinio in Progettazione di Contesti di Vita Accessibili e Inclusivi</vt:lpstr>
      <vt:lpstr>Attivazione</vt:lpstr>
      <vt:lpstr>Corso di Formazione Generale sulla Sicurezza (4h)</vt:lpstr>
      <vt:lpstr>Link utili alla registrazione delle aziende</vt:lpstr>
      <vt:lpstr>Svolgimento e chiusura del tirocinio</vt:lpstr>
      <vt:lpstr>Tirocini all’estero Tirocinio in Progettazione di Contesti di Vita Accessibili e Inclusivi</vt:lpstr>
      <vt:lpstr>…in ultimo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TDay_20sett23.pdf UV</dc:title>
  <dc:creator>ilaria.merlini</dc:creator>
  <cp:lastModifiedBy>ALESSANDRO ROVEDA</cp:lastModifiedBy>
  <cp:revision>1</cp:revision>
  <dcterms:created xsi:type="dcterms:W3CDTF">2025-11-19T14:22:17Z</dcterms:created>
  <dcterms:modified xsi:type="dcterms:W3CDTF">2025-11-19T14:30:08Z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PDFCreator Free 4.4.0</vt:lpwstr>
  </property>
  <property fmtid="{D5CDD505-2E9C-101B-9397-08002B2CF9AE}" pid="4" name="LastSaved">
    <vt:filetime>2025-11-19T00:00:00Z</vt:filetime>
  </property>
  <property fmtid="{D5CDD505-2E9C-101B-9397-08002B2CF9AE}" pid="5" name="Producer">
    <vt:lpwstr>GPL Ghostscript 9.52</vt:lpwstr>
  </property>
</Properties>
</file>